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2" r:id="rId4"/>
    <p:sldId id="290" r:id="rId5"/>
    <p:sldId id="268" r:id="rId6"/>
    <p:sldId id="270" r:id="rId7"/>
    <p:sldId id="286" r:id="rId8"/>
    <p:sldId id="272" r:id="rId9"/>
    <p:sldId id="273" r:id="rId10"/>
    <p:sldId id="278" r:id="rId11"/>
    <p:sldId id="279" r:id="rId12"/>
    <p:sldId id="275" r:id="rId13"/>
    <p:sldId id="287" r:id="rId14"/>
    <p:sldId id="288" r:id="rId15"/>
    <p:sldId id="289"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66"/>
    <p:restoredTop sz="94674"/>
  </p:normalViewPr>
  <p:slideViewPr>
    <p:cSldViewPr snapToGrid="0">
      <p:cViewPr varScale="1">
        <p:scale>
          <a:sx n="183" d="100"/>
          <a:sy n="183" d="100"/>
        </p:scale>
        <p:origin x="1512" y="192"/>
      </p:cViewPr>
      <p:guideLst/>
    </p:cSldViewPr>
  </p:slideViewPr>
  <p:notesTextViewPr>
    <p:cViewPr>
      <p:scale>
        <a:sx n="1" d="1"/>
        <a:sy n="1" d="1"/>
      </p:scale>
      <p:origin x="0" y="0"/>
    </p:cViewPr>
  </p:notesTextViewPr>
  <p:notesViewPr>
    <p:cSldViewPr snapToGrid="0">
      <p:cViewPr varScale="1">
        <p:scale>
          <a:sx n="138" d="100"/>
          <a:sy n="138" d="100"/>
        </p:scale>
        <p:origin x="35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Sexo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Gráficos!$B$44</c:f>
              <c:strCache>
                <c:ptCount val="1"/>
                <c:pt idx="0">
                  <c:v>Porcentaje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A7-4EBE-A860-2669DECF20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A7-4EBE-A860-2669DECF208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Gráficos!$A$45:$A$46</c:f>
              <c:strCache>
                <c:ptCount val="2"/>
                <c:pt idx="0">
                  <c:v>Masculino</c:v>
                </c:pt>
                <c:pt idx="1">
                  <c:v>Femenino</c:v>
                </c:pt>
              </c:strCache>
            </c:strRef>
          </c:cat>
          <c:val>
            <c:numRef>
              <c:f>Gráficos!$B$45:$B$46</c:f>
              <c:numCache>
                <c:formatCode>0.0%</c:formatCode>
                <c:ptCount val="2"/>
                <c:pt idx="0">
                  <c:v>0.51500000000000001</c:v>
                </c:pt>
                <c:pt idx="1">
                  <c:v>0.48499999999999999</c:v>
                </c:pt>
              </c:numCache>
            </c:numRef>
          </c:val>
          <c:extLst>
            <c:ext xmlns:c16="http://schemas.microsoft.com/office/drawing/2014/chart" uri="{C3380CC4-5D6E-409C-BE32-E72D297353CC}">
              <c16:uniqueId val="{00000004-B6A7-4EBE-A860-2669DECF208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a:latin typeface="Aptos" panose="020B0004020202020204" pitchFamily="34" charset="0"/>
              </a:rPr>
              <a:t>Distribución del Rol según sede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Gráficos!$A$24</c:f>
              <c:strCache>
                <c:ptCount val="1"/>
                <c:pt idx="0">
                  <c:v>Estudiante pregrado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Gráficos!$B$24:$C$24</c:f>
              <c:numCache>
                <c:formatCode>0%</c:formatCode>
                <c:ptCount val="2"/>
                <c:pt idx="0">
                  <c:v>0.28550932568149212</c:v>
                </c:pt>
                <c:pt idx="1">
                  <c:v>0.57839721254355403</c:v>
                </c:pt>
              </c:numCache>
              <c:extLst/>
            </c:numRef>
          </c:val>
          <c:extLst>
            <c:ext xmlns:c16="http://schemas.microsoft.com/office/drawing/2014/chart" uri="{C3380CC4-5D6E-409C-BE32-E72D297353CC}">
              <c16:uniqueId val="{00000000-16C5-4CBD-808A-2373F3C6C4F0}"/>
            </c:ext>
          </c:extLst>
        </c:ser>
        <c:ser>
          <c:idx val="1"/>
          <c:order val="1"/>
          <c:tx>
            <c:strRef>
              <c:f>Gráficos!$A$25</c:f>
              <c:strCache>
                <c:ptCount val="1"/>
                <c:pt idx="0">
                  <c:v>Egresado(a)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Gráficos!$B$25:$C$25</c:f>
              <c:numCache>
                <c:formatCode>0%</c:formatCode>
                <c:ptCount val="2"/>
                <c:pt idx="0">
                  <c:v>0.28550932568149212</c:v>
                </c:pt>
                <c:pt idx="1">
                  <c:v>0.10801393728222998</c:v>
                </c:pt>
              </c:numCache>
              <c:extLst/>
            </c:numRef>
          </c:val>
          <c:extLst>
            <c:ext xmlns:c16="http://schemas.microsoft.com/office/drawing/2014/chart" uri="{C3380CC4-5D6E-409C-BE32-E72D297353CC}">
              <c16:uniqueId val="{00000001-16C5-4CBD-808A-2373F3C6C4F0}"/>
            </c:ext>
          </c:extLst>
        </c:ser>
        <c:ser>
          <c:idx val="2"/>
          <c:order val="2"/>
          <c:tx>
            <c:strRef>
              <c:f>Gráficos!$A$26</c:f>
              <c:strCache>
                <c:ptCount val="1"/>
                <c:pt idx="0">
                  <c:v>Empleado(a)  público(a)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Gráficos!$B$26:$C$26</c:f>
              <c:numCache>
                <c:formatCode>0%</c:formatCode>
                <c:ptCount val="2"/>
                <c:pt idx="0">
                  <c:v>0.10329985652797705</c:v>
                </c:pt>
                <c:pt idx="1">
                  <c:v>0.11498257839721254</c:v>
                </c:pt>
              </c:numCache>
              <c:extLst/>
            </c:numRef>
          </c:val>
          <c:extLst>
            <c:ext xmlns:c16="http://schemas.microsoft.com/office/drawing/2014/chart" uri="{C3380CC4-5D6E-409C-BE32-E72D297353CC}">
              <c16:uniqueId val="{00000002-16C5-4CBD-808A-2373F3C6C4F0}"/>
            </c:ext>
          </c:extLst>
        </c:ser>
        <c:ser>
          <c:idx val="3"/>
          <c:order val="3"/>
          <c:tx>
            <c:strRef>
              <c:f>Gráficos!$A$27</c:f>
              <c:strCache>
                <c:ptCount val="1"/>
                <c:pt idx="0">
                  <c:v>Profesor(a)  nombrado(a)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Gráficos!$B$27:$C$27</c:f>
              <c:numCache>
                <c:formatCode>0%</c:formatCode>
                <c:ptCount val="2"/>
                <c:pt idx="0">
                  <c:v>0.10043041606886657</c:v>
                </c:pt>
                <c:pt idx="1">
                  <c:v>1.7421602787456445E-2</c:v>
                </c:pt>
              </c:numCache>
              <c:extLst/>
            </c:numRef>
          </c:val>
          <c:extLst>
            <c:ext xmlns:c16="http://schemas.microsoft.com/office/drawing/2014/chart" uri="{C3380CC4-5D6E-409C-BE32-E72D297353CC}">
              <c16:uniqueId val="{00000003-16C5-4CBD-808A-2373F3C6C4F0}"/>
            </c:ext>
          </c:extLst>
        </c:ser>
        <c:ser>
          <c:idx val="4"/>
          <c:order val="4"/>
          <c:tx>
            <c:strRef>
              <c:f>Gráficos!$A$28</c:f>
              <c:strCache>
                <c:ptCount val="1"/>
                <c:pt idx="0">
                  <c:v>Ciudadano(a)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Gráficos!$B$28:$C$28</c:f>
              <c:numCache>
                <c:formatCode>0%</c:formatCode>
                <c:ptCount val="2"/>
                <c:pt idx="0">
                  <c:v>3.8737446197991389E-2</c:v>
                </c:pt>
                <c:pt idx="1">
                  <c:v>6.9686411149825793E-3</c:v>
                </c:pt>
              </c:numCache>
              <c:extLst/>
            </c:numRef>
          </c:val>
          <c:extLst>
            <c:ext xmlns:c16="http://schemas.microsoft.com/office/drawing/2014/chart" uri="{C3380CC4-5D6E-409C-BE32-E72D297353CC}">
              <c16:uniqueId val="{00000004-16C5-4CBD-808A-2373F3C6C4F0}"/>
            </c:ext>
          </c:extLst>
        </c:ser>
        <c:ser>
          <c:idx val="5"/>
          <c:order val="5"/>
          <c:tx>
            <c:strRef>
              <c:f>Gráficos!$A$29</c:f>
              <c:strCache>
                <c:ptCount val="1"/>
                <c:pt idx="0">
                  <c:v>Docente hora catedra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Gráficos!$B$29:$C$29</c:f>
              <c:numCache>
                <c:formatCode>0%</c:formatCode>
                <c:ptCount val="2"/>
                <c:pt idx="0">
                  <c:v>5.308464849354376E-2</c:v>
                </c:pt>
                <c:pt idx="1">
                  <c:v>6.6202090592334492E-2</c:v>
                </c:pt>
              </c:numCache>
              <c:extLst/>
            </c:numRef>
          </c:val>
          <c:extLst>
            <c:ext xmlns:c16="http://schemas.microsoft.com/office/drawing/2014/chart" uri="{C3380CC4-5D6E-409C-BE32-E72D297353CC}">
              <c16:uniqueId val="{00000005-16C5-4CBD-808A-2373F3C6C4F0}"/>
            </c:ext>
          </c:extLst>
        </c:ser>
        <c:ser>
          <c:idx val="6"/>
          <c:order val="6"/>
          <c:tx>
            <c:strRef>
              <c:f>Gráficos!$A$30</c:f>
              <c:strCache>
                <c:ptCount val="1"/>
                <c:pt idx="0">
                  <c:v>Estudiante posgrado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Gráficos!$B$30:$C$30</c:f>
              <c:numCache>
                <c:formatCode>0%</c:formatCode>
                <c:ptCount val="2"/>
                <c:pt idx="0">
                  <c:v>5.7388809182209476E-2</c:v>
                </c:pt>
                <c:pt idx="1">
                  <c:v>2.0905923344947737E-2</c:v>
                </c:pt>
              </c:numCache>
              <c:extLst/>
            </c:numRef>
          </c:val>
          <c:extLst>
            <c:ext xmlns:c16="http://schemas.microsoft.com/office/drawing/2014/chart" uri="{C3380CC4-5D6E-409C-BE32-E72D297353CC}">
              <c16:uniqueId val="{00000006-16C5-4CBD-808A-2373F3C6C4F0}"/>
            </c:ext>
          </c:extLst>
        </c:ser>
        <c:ser>
          <c:idx val="7"/>
          <c:order val="7"/>
          <c:tx>
            <c:strRef>
              <c:f>Gráficos!$A$31</c:f>
              <c:strCache>
                <c:ptCount val="1"/>
                <c:pt idx="0">
                  <c:v>Contratista</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Gráficos!$B$31:$C$31</c:f>
              <c:numCache>
                <c:formatCode>0%</c:formatCode>
                <c:ptCount val="2"/>
                <c:pt idx="0">
                  <c:v>3.7302725968436153E-2</c:v>
                </c:pt>
                <c:pt idx="1">
                  <c:v>1.7421602787456445E-2</c:v>
                </c:pt>
              </c:numCache>
              <c:extLst/>
            </c:numRef>
          </c:val>
          <c:extLst>
            <c:ext xmlns:c16="http://schemas.microsoft.com/office/drawing/2014/chart" uri="{C3380CC4-5D6E-409C-BE32-E72D297353CC}">
              <c16:uniqueId val="{00000007-16C5-4CBD-808A-2373F3C6C4F0}"/>
            </c:ext>
          </c:extLst>
        </c:ser>
        <c:ser>
          <c:idx val="8"/>
          <c:order val="8"/>
          <c:tx>
            <c:strRef>
              <c:f>Gráficos!$A$32</c:f>
              <c:strCache>
                <c:ptCount val="1"/>
                <c:pt idx="0">
                  <c:v>Docente ocasional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Gráficos!$B$32:$C$32</c:f>
              <c:numCache>
                <c:formatCode>0%</c:formatCode>
                <c:ptCount val="2"/>
                <c:pt idx="0">
                  <c:v>1.1477761836441896E-2</c:v>
                </c:pt>
                <c:pt idx="1">
                  <c:v>5.2264808362369332E-2</c:v>
                </c:pt>
              </c:numCache>
              <c:extLst/>
            </c:numRef>
          </c:val>
          <c:extLst>
            <c:ext xmlns:c16="http://schemas.microsoft.com/office/drawing/2014/chart" uri="{C3380CC4-5D6E-409C-BE32-E72D297353CC}">
              <c16:uniqueId val="{00000008-16C5-4CBD-808A-2373F3C6C4F0}"/>
            </c:ext>
          </c:extLst>
        </c:ser>
        <c:ser>
          <c:idx val="9"/>
          <c:order val="9"/>
          <c:tx>
            <c:strRef>
              <c:f>Gráficos!$A$33</c:f>
              <c:strCache>
                <c:ptCount val="1"/>
                <c:pt idx="0">
                  <c:v>Jubilado(a) - Pensionado(a)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Gráficos!$B$33:$C$33</c:f>
              <c:numCache>
                <c:formatCode>0%</c:formatCode>
                <c:ptCount val="2"/>
                <c:pt idx="0">
                  <c:v>1.1477761836441896E-2</c:v>
                </c:pt>
                <c:pt idx="1">
                  <c:v>0</c:v>
                </c:pt>
              </c:numCache>
              <c:extLst/>
            </c:numRef>
          </c:val>
          <c:extLst>
            <c:ext xmlns:c16="http://schemas.microsoft.com/office/drawing/2014/chart" uri="{C3380CC4-5D6E-409C-BE32-E72D297353CC}">
              <c16:uniqueId val="{00000009-16C5-4CBD-808A-2373F3C6C4F0}"/>
            </c:ext>
          </c:extLst>
        </c:ser>
        <c:ser>
          <c:idx val="10"/>
          <c:order val="10"/>
          <c:tx>
            <c:strRef>
              <c:f>Gráficos!$A$34</c:f>
              <c:strCache>
                <c:ptCount val="1"/>
                <c:pt idx="0">
                  <c:v>Empresario</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Gráficos!$B$34:$C$34</c:f>
              <c:numCache>
                <c:formatCode>0%</c:formatCode>
                <c:ptCount val="2"/>
                <c:pt idx="0">
                  <c:v>8.60832137733142E-3</c:v>
                </c:pt>
                <c:pt idx="1">
                  <c:v>3.4843205574912896E-3</c:v>
                </c:pt>
              </c:numCache>
              <c:extLst/>
            </c:numRef>
          </c:val>
          <c:extLst>
            <c:ext xmlns:c16="http://schemas.microsoft.com/office/drawing/2014/chart" uri="{C3380CC4-5D6E-409C-BE32-E72D297353CC}">
              <c16:uniqueId val="{0000000A-16C5-4CBD-808A-2373F3C6C4F0}"/>
            </c:ext>
          </c:extLst>
        </c:ser>
        <c:ser>
          <c:idx val="11"/>
          <c:order val="11"/>
          <c:tx>
            <c:strRef>
              <c:f>Gráficos!$A$35</c:f>
              <c:strCache>
                <c:ptCount val="1"/>
                <c:pt idx="0">
                  <c:v>Trabajador(a) oficial</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Gráficos!$B$23:$C$23</c:f>
              <c:strCache>
                <c:ptCount val="2"/>
                <c:pt idx="0">
                  <c:v>Sede Cali(Melendez y San Fernando)</c:v>
                </c:pt>
                <c:pt idx="1">
                  <c:v>Sedes Regionales</c:v>
                </c:pt>
              </c:strCache>
              <c:extLst/>
            </c:strRef>
          </c:cat>
          <c:val>
            <c:numRef>
              <c:f>Gráficos!$B$35:$C$35</c:f>
              <c:numCache>
                <c:formatCode>0%</c:formatCode>
                <c:ptCount val="2"/>
                <c:pt idx="0">
                  <c:v>7.1736011477761845E-3</c:v>
                </c:pt>
                <c:pt idx="1">
                  <c:v>1.3937282229965159E-2</c:v>
                </c:pt>
              </c:numCache>
              <c:extLst/>
            </c:numRef>
          </c:val>
          <c:extLst>
            <c:ext xmlns:c16="http://schemas.microsoft.com/office/drawing/2014/chart" uri="{C3380CC4-5D6E-409C-BE32-E72D297353CC}">
              <c16:uniqueId val="{0000000B-16C5-4CBD-808A-2373F3C6C4F0}"/>
            </c:ext>
          </c:extLst>
        </c:ser>
        <c:dLbls>
          <c:dLblPos val="outEnd"/>
          <c:showLegendKey val="0"/>
          <c:showVal val="1"/>
          <c:showCatName val="0"/>
          <c:showSerName val="0"/>
          <c:showPercent val="0"/>
          <c:showBubbleSize val="0"/>
        </c:dLbls>
        <c:gapWidth val="150"/>
        <c:axId val="77767840"/>
        <c:axId val="77752000"/>
      </c:barChart>
      <c:catAx>
        <c:axId val="77767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7752000"/>
        <c:crosses val="autoZero"/>
        <c:auto val="1"/>
        <c:lblAlgn val="ctr"/>
        <c:lblOffset val="100"/>
        <c:noMultiLvlLbl val="0"/>
      </c:catAx>
      <c:valAx>
        <c:axId val="77752000"/>
        <c:scaling>
          <c:orientation val="minMax"/>
        </c:scaling>
        <c:delete val="1"/>
        <c:axPos val="l"/>
        <c:numFmt formatCode="0%" sourceLinked="1"/>
        <c:majorTickMark val="none"/>
        <c:minorTickMark val="none"/>
        <c:tickLblPos val="nextTo"/>
        <c:crossAx val="7776784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ptos" panose="020B0004020202020204" pitchFamily="34" charset="0"/>
                <a:ea typeface="+mn-ea"/>
                <a:cs typeface="+mn-cs"/>
              </a:defRPr>
            </a:pPr>
            <a:r>
              <a:rPr lang="en-US" sz="2000" b="1">
                <a:latin typeface="Aptos" panose="020B0004020202020204" pitchFamily="34" charset="0"/>
              </a:rPr>
              <a:t>Autorreconocimiento étnico</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ptos" panose="020B0004020202020204" pitchFamily="34" charset="0"/>
              <a:ea typeface="+mn-ea"/>
              <a:cs typeface="+mn-cs"/>
            </a:defRPr>
          </a:pPr>
          <a:endParaRPr lang="es-CO"/>
        </a:p>
      </c:txPr>
    </c:title>
    <c:autoTitleDeleted val="0"/>
    <c:plotArea>
      <c:layout/>
      <c:pieChart>
        <c:varyColors val="1"/>
        <c:ser>
          <c:idx val="0"/>
          <c:order val="0"/>
          <c:tx>
            <c:strRef>
              <c:f>Gráficos!$B$57</c:f>
              <c:strCache>
                <c:ptCount val="1"/>
                <c:pt idx="0">
                  <c:v>Porcentaje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2C-E844-B281-363F6425C7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2C-E844-B281-363F6425C7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2C-E844-B281-363F6425C7B9}"/>
              </c:ext>
            </c:extLst>
          </c:dPt>
          <c:dLbls>
            <c:dLbl>
              <c:idx val="0"/>
              <c:tx>
                <c:rich>
                  <a:bodyPr/>
                  <a:lstStyle/>
                  <a:p>
                    <a:r>
                      <a:rPr lang="en-US"/>
                      <a:t> </a:t>
                    </a:r>
                    <a:fld id="{06B7ED9C-1A57-5746-BD76-08C348C14837}" type="VALUE">
                      <a:rPr lang="en-US" smtClean="0"/>
                      <a:pPr/>
                      <a:t>[VALOR]</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2C-E844-B281-363F6425C7B9}"/>
                </c:ext>
              </c:extLst>
            </c:dLbl>
            <c:dLbl>
              <c:idx val="1"/>
              <c:layout>
                <c:manualLayout>
                  <c:x val="0.11887928198990085"/>
                  <c:y val="0.141154314487401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2C-E844-B281-363F6425C7B9}"/>
                </c:ext>
              </c:extLst>
            </c:dLbl>
            <c:dLbl>
              <c:idx val="2"/>
              <c:layout>
                <c:manualLayout>
                  <c:x val="0.10427881842294325"/>
                  <c:y val="0.13204820713399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2C-E844-B281-363F6425C7B9}"/>
                </c:ext>
              </c:extLst>
            </c:dLbl>
            <c:dLbl>
              <c:idx val="3"/>
              <c:delete val="1"/>
              <c:extLst>
                <c:ext xmlns:c15="http://schemas.microsoft.com/office/drawing/2012/chart" uri="{CE6537A1-D6FC-4f65-9D91-7224C49458BB}"/>
                <c:ext xmlns:c16="http://schemas.microsoft.com/office/drawing/2014/chart" uri="{C3380CC4-5D6E-409C-BE32-E72D297353CC}">
                  <c16:uniqueId val="{00000006-A92C-E844-B281-363F6425C7B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ptos" panose="020B0004020202020204" pitchFamily="34" charset="0"/>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Gráficos!$A$58:$A$60</c:f>
              <c:strCache>
                <c:ptCount val="3"/>
                <c:pt idx="0">
                  <c:v>Ningún grupo étnico</c:v>
                </c:pt>
                <c:pt idx="1">
                  <c:v>Negro(a), mulato(a), afrodescendiente, afrocolombiano(a)</c:v>
                </c:pt>
                <c:pt idx="2">
                  <c:v>Indígena</c:v>
                </c:pt>
              </c:strCache>
            </c:strRef>
          </c:cat>
          <c:val>
            <c:numRef>
              <c:f>Gráficos!$B$58:$B$60</c:f>
              <c:numCache>
                <c:formatCode>0.0%</c:formatCode>
                <c:ptCount val="3"/>
                <c:pt idx="0">
                  <c:v>0.84719999999999995</c:v>
                </c:pt>
                <c:pt idx="1">
                  <c:v>0.113</c:v>
                </c:pt>
                <c:pt idx="2">
                  <c:v>3.9E-2</c:v>
                </c:pt>
              </c:numCache>
            </c:numRef>
          </c:val>
          <c:extLst>
            <c:ext xmlns:c16="http://schemas.microsoft.com/office/drawing/2014/chart" uri="{C3380CC4-5D6E-409C-BE32-E72D297353CC}">
              <c16:uniqueId val="{00000007-A92C-E844-B281-363F6425C7B9}"/>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161901534905986"/>
          <c:y val="0.41964843642260585"/>
          <c:w val="0.33315738959697033"/>
          <c:h val="0.360665403067929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34D1035-55F9-988E-B9A8-062922610F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05F01755-BD7D-66C0-4742-64DCC13A89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4798CA-1799-BF44-A24E-4C110A5F9CBB}" type="datetimeFigureOut">
              <a:rPr lang="es-CO" smtClean="0"/>
              <a:t>19/12/24</a:t>
            </a:fld>
            <a:endParaRPr lang="es-CO"/>
          </a:p>
        </p:txBody>
      </p:sp>
      <p:sp>
        <p:nvSpPr>
          <p:cNvPr id="4" name="Marcador de pie de página 3">
            <a:extLst>
              <a:ext uri="{FF2B5EF4-FFF2-40B4-BE49-F238E27FC236}">
                <a16:creationId xmlns:a16="http://schemas.microsoft.com/office/drawing/2014/main" id="{FFE92686-351C-6A83-7E0D-66694124D4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461A4AA5-1FD5-25BA-10C7-219E4FC1E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E50242-55E3-3D42-A6E0-270D8D6A5955}" type="slidenum">
              <a:rPr lang="es-CO" smtClean="0"/>
              <a:t>‹Nº›</a:t>
            </a:fld>
            <a:endParaRPr lang="es-CO"/>
          </a:p>
        </p:txBody>
      </p:sp>
    </p:spTree>
    <p:extLst>
      <p:ext uri="{BB962C8B-B14F-4D97-AF65-F5344CB8AC3E}">
        <p14:creationId xmlns:p14="http://schemas.microsoft.com/office/powerpoint/2010/main" val="629869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950E0-3830-A24E-AD54-CE19C20830A6}" type="datetimeFigureOut">
              <a:rPr lang="es-CO" smtClean="0"/>
              <a:t>19/12/24</a:t>
            </a:fld>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8B80-DC67-2C42-8980-468158555512}" type="slidenum">
              <a:rPr lang="es-CO" smtClean="0"/>
              <a:t>‹Nº›</a:t>
            </a:fld>
            <a:endParaRPr lang="es-CO"/>
          </a:p>
        </p:txBody>
      </p:sp>
      <p:sp>
        <p:nvSpPr>
          <p:cNvPr id="8" name="Marcador de imagen de diapositiva 7">
            <a:extLst>
              <a:ext uri="{FF2B5EF4-FFF2-40B4-BE49-F238E27FC236}">
                <a16:creationId xmlns:a16="http://schemas.microsoft.com/office/drawing/2014/main" id="{2400BE7E-ED44-CC6B-FC0E-3D9F53616D6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9" name="Marcador de pie de página 8">
            <a:extLst>
              <a:ext uri="{FF2B5EF4-FFF2-40B4-BE49-F238E27FC236}">
                <a16:creationId xmlns:a16="http://schemas.microsoft.com/office/drawing/2014/main" id="{06E856E2-F92E-381B-BE7F-9E492A0CB53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Tree>
    <p:extLst>
      <p:ext uri="{BB962C8B-B14F-4D97-AF65-F5344CB8AC3E}">
        <p14:creationId xmlns:p14="http://schemas.microsoft.com/office/powerpoint/2010/main" val="163298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8B80-DC67-2C42-8980-468158555512}" type="slidenum">
              <a:rPr lang="es-CO" smtClean="0"/>
              <a:t>3</a:t>
            </a:fld>
            <a:endParaRPr lang="es-CO"/>
          </a:p>
        </p:txBody>
      </p:sp>
    </p:spTree>
    <p:extLst>
      <p:ext uri="{BB962C8B-B14F-4D97-AF65-F5344CB8AC3E}">
        <p14:creationId xmlns:p14="http://schemas.microsoft.com/office/powerpoint/2010/main" val="202669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05B0B-4C05-DFAF-0F00-2235E099D860}"/>
              </a:ext>
            </a:extLst>
          </p:cNvPr>
          <p:cNvSpPr>
            <a:spLocks noGrp="1"/>
          </p:cNvSpPr>
          <p:nvPr>
            <p:ph type="ctrTitle"/>
          </p:nvPr>
        </p:nvSpPr>
        <p:spPr>
          <a:xfrm>
            <a:off x="7192651" y="1968444"/>
            <a:ext cx="4477734" cy="2628956"/>
          </a:xfrm>
        </p:spPr>
        <p:txBody>
          <a:bodyPr anchor="b">
            <a:normAutofit/>
          </a:bodyPr>
          <a:lstStyle>
            <a:lvl1pPr algn="l">
              <a:defRPr sz="4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0B97AEEB-484B-237A-1B44-F15D8AF81F05}"/>
              </a:ext>
            </a:extLst>
          </p:cNvPr>
          <p:cNvSpPr>
            <a:spLocks noGrp="1"/>
          </p:cNvSpPr>
          <p:nvPr>
            <p:ph type="subTitle" idx="1" hasCustomPrompt="1"/>
          </p:nvPr>
        </p:nvSpPr>
        <p:spPr>
          <a:xfrm>
            <a:off x="7192651" y="4889556"/>
            <a:ext cx="4477734" cy="1655762"/>
          </a:xfrm>
        </p:spPr>
        <p:txBody>
          <a:bodyPr/>
          <a:lstStyle>
            <a:lvl1pPr marL="0" indent="0" algn="l">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s-ES" dirty="0"/>
              <a:t>Haz clic para modificar los estilos de texto del patrón</a:t>
            </a:r>
          </a:p>
        </p:txBody>
      </p:sp>
    </p:spTree>
    <p:extLst>
      <p:ext uri="{BB962C8B-B14F-4D97-AF65-F5344CB8AC3E}">
        <p14:creationId xmlns:p14="http://schemas.microsoft.com/office/powerpoint/2010/main" val="2141466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EACB1-B3F1-707B-0E2D-A29252AB82D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6DA371F-18DC-05E0-A4AF-32078254F7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333858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2AD3D0-96E3-AA47-CB4B-BE57A876AEE7}"/>
              </a:ext>
            </a:extLst>
          </p:cNvPr>
          <p:cNvSpPr>
            <a:spLocks noGrp="1"/>
          </p:cNvSpPr>
          <p:nvPr>
            <p:ph type="title" orient="vert"/>
          </p:nvPr>
        </p:nvSpPr>
        <p:spPr>
          <a:xfrm>
            <a:off x="8724900" y="1089763"/>
            <a:ext cx="2628900" cy="4860099"/>
          </a:xfrm>
        </p:spPr>
        <p:txBody>
          <a:bodyPr vert="eaVert"/>
          <a:lstStyle/>
          <a:p>
            <a:r>
              <a:rPr lang="es-ES"/>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192999B8-F54C-43BC-66D6-B4215D223B81}"/>
              </a:ext>
            </a:extLst>
          </p:cNvPr>
          <p:cNvSpPr>
            <a:spLocks noGrp="1"/>
          </p:cNvSpPr>
          <p:nvPr>
            <p:ph type="body" orient="vert" idx="1"/>
          </p:nvPr>
        </p:nvSpPr>
        <p:spPr>
          <a:xfrm>
            <a:off x="838200" y="1089763"/>
            <a:ext cx="7734300" cy="4860099"/>
          </a:xfrm>
        </p:spPr>
        <p:txBody>
          <a:bodyPr vert="eaVert"/>
          <a:lstStyle>
            <a:lvl1pPr marL="228600" indent="-228600">
              <a:buFont typeface="Arial" panose="020B0604020202020204" pitchFamily="34" charset="0"/>
              <a:buChar char="•"/>
              <a:defRPr/>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Tree>
    <p:extLst>
      <p:ext uri="{BB962C8B-B14F-4D97-AF65-F5344CB8AC3E}">
        <p14:creationId xmlns:p14="http://schemas.microsoft.com/office/powerpoint/2010/main" val="3847728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83CB1-54F2-4C44-CAC8-B6EC7CAB24A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A76D22-CF34-C280-9587-55401423837E}"/>
              </a:ext>
            </a:extLst>
          </p:cNvPr>
          <p:cNvSpPr>
            <a:spLocks noGrp="1"/>
          </p:cNvSpPr>
          <p:nvPr>
            <p:ph idx="1" hasCustomPrompt="1"/>
          </p:nvPr>
        </p:nvSpPr>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MX" dirty="0"/>
              <a:t>Haz clic para modificar los estilos de texto del patrón</a:t>
            </a:r>
          </a:p>
          <a:p>
            <a:pPr lvl="1"/>
            <a:r>
              <a:rPr lang="es-MX" dirty="0"/>
              <a:t> Segundo nivel</a:t>
            </a:r>
          </a:p>
          <a:p>
            <a:pPr lvl="2"/>
            <a:r>
              <a:rPr lang="es-MX" dirty="0"/>
              <a:t>Tercer nivel</a:t>
            </a:r>
          </a:p>
          <a:p>
            <a:pPr lvl="3"/>
            <a:r>
              <a:rPr lang="es-MX" dirty="0"/>
              <a:t>Cuarto nivel</a:t>
            </a:r>
          </a:p>
          <a:p>
            <a:pPr lvl="4"/>
            <a:r>
              <a:rPr lang="es-MX" dirty="0"/>
              <a:t>Quinto nivel</a:t>
            </a:r>
            <a:endParaRPr lang="es-CO" dirty="0"/>
          </a:p>
        </p:txBody>
      </p:sp>
    </p:spTree>
    <p:extLst>
      <p:ext uri="{BB962C8B-B14F-4D97-AF65-F5344CB8AC3E}">
        <p14:creationId xmlns:p14="http://schemas.microsoft.com/office/powerpoint/2010/main" val="2417349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EDBFF-013C-A47A-0BBA-B1D1FC07C596}"/>
              </a:ext>
            </a:extLst>
          </p:cNvPr>
          <p:cNvSpPr>
            <a:spLocks noGrp="1"/>
          </p:cNvSpPr>
          <p:nvPr>
            <p:ph type="title"/>
          </p:nvPr>
        </p:nvSpPr>
        <p:spPr>
          <a:xfrm>
            <a:off x="2720339" y="1171119"/>
            <a:ext cx="7094221" cy="2852737"/>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3E178EE0-13F4-23F2-40DD-00AEC88E143A}"/>
              </a:ext>
            </a:extLst>
          </p:cNvPr>
          <p:cNvSpPr>
            <a:spLocks noGrp="1"/>
          </p:cNvSpPr>
          <p:nvPr>
            <p:ph type="body" idx="1"/>
          </p:nvPr>
        </p:nvSpPr>
        <p:spPr>
          <a:xfrm>
            <a:off x="2584749" y="4351469"/>
            <a:ext cx="4818132" cy="1500187"/>
          </a:xfrm>
        </p:spPr>
        <p:txBody>
          <a:bodyPr>
            <a:normAutofit/>
          </a:bodyPr>
          <a:lstStyle>
            <a:lvl1pPr marL="0" indent="0">
              <a:buNone/>
              <a:defRPr sz="2800">
                <a:solidFill>
                  <a:schemeClr val="accent5">
                    <a:lumMod val="7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54269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D5DC1-EC06-0355-15BF-4CCC9BBB86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8A01223-D3B1-950F-C344-D93340A33AD7}"/>
              </a:ext>
            </a:extLst>
          </p:cNvPr>
          <p:cNvSpPr>
            <a:spLocks noGrp="1"/>
          </p:cNvSpPr>
          <p:nvPr>
            <p:ph sz="half" idx="1" hasCustomPrompt="1"/>
          </p:nvPr>
        </p:nvSpPr>
        <p:spPr>
          <a:xfrm>
            <a:off x="838200" y="1825625"/>
            <a:ext cx="5181600" cy="4161816"/>
          </a:xfrm>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MX" dirty="0"/>
              <a:t>Haz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8" name="Marcador de contenido 2">
            <a:extLst>
              <a:ext uri="{FF2B5EF4-FFF2-40B4-BE49-F238E27FC236}">
                <a16:creationId xmlns:a16="http://schemas.microsoft.com/office/drawing/2014/main" id="{AE4B1D46-EA7B-2769-3524-EFB6C0C083F9}"/>
              </a:ext>
            </a:extLst>
          </p:cNvPr>
          <p:cNvSpPr>
            <a:spLocks noGrp="1"/>
          </p:cNvSpPr>
          <p:nvPr>
            <p:ph sz="half" idx="10" hasCustomPrompt="1"/>
          </p:nvPr>
        </p:nvSpPr>
        <p:spPr>
          <a:xfrm>
            <a:off x="6162555" y="1825625"/>
            <a:ext cx="5181600" cy="4161816"/>
          </a:xfrm>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MX" dirty="0"/>
              <a:t>Haz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Tree>
    <p:extLst>
      <p:ext uri="{BB962C8B-B14F-4D97-AF65-F5344CB8AC3E}">
        <p14:creationId xmlns:p14="http://schemas.microsoft.com/office/powerpoint/2010/main" val="392036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4BC5B-CEB9-7AD4-5D46-5D960BB4D4A1}"/>
              </a:ext>
            </a:extLst>
          </p:cNvPr>
          <p:cNvSpPr>
            <a:spLocks noGrp="1"/>
          </p:cNvSpPr>
          <p:nvPr>
            <p:ph type="title"/>
          </p:nvPr>
        </p:nvSpPr>
        <p:spPr>
          <a:xfrm>
            <a:off x="839788" y="365125"/>
            <a:ext cx="8291686" cy="1325563"/>
          </a:xfrm>
        </p:spPr>
        <p:txBody>
          <a:body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57397C21-40B5-2801-56B3-95BCC81F7863}"/>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Haz clic para modificar los estilos de texto del patrón</a:t>
            </a:r>
          </a:p>
        </p:txBody>
      </p:sp>
      <p:sp>
        <p:nvSpPr>
          <p:cNvPr id="10" name="Marcador de contenido 2">
            <a:extLst>
              <a:ext uri="{FF2B5EF4-FFF2-40B4-BE49-F238E27FC236}">
                <a16:creationId xmlns:a16="http://schemas.microsoft.com/office/drawing/2014/main" id="{C3905E2D-A76F-D5CB-3DED-FDAC14990CE6}"/>
              </a:ext>
            </a:extLst>
          </p:cNvPr>
          <p:cNvSpPr>
            <a:spLocks noGrp="1"/>
          </p:cNvSpPr>
          <p:nvPr>
            <p:ph sz="half" idx="10" hasCustomPrompt="1"/>
          </p:nvPr>
        </p:nvSpPr>
        <p:spPr>
          <a:xfrm>
            <a:off x="838200" y="2530125"/>
            <a:ext cx="5157787" cy="3457315"/>
          </a:xfrm>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MX" dirty="0"/>
              <a:t>Haz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11" name="Marcador de texto 2">
            <a:extLst>
              <a:ext uri="{FF2B5EF4-FFF2-40B4-BE49-F238E27FC236}">
                <a16:creationId xmlns:a16="http://schemas.microsoft.com/office/drawing/2014/main" id="{91F1265A-57DA-EB64-7C59-5115F1CE79D3}"/>
              </a:ext>
            </a:extLst>
          </p:cNvPr>
          <p:cNvSpPr>
            <a:spLocks noGrp="1"/>
          </p:cNvSpPr>
          <p:nvPr>
            <p:ph type="body" idx="11" hasCustomPrompt="1"/>
          </p:nvPr>
        </p:nvSpPr>
        <p:spPr>
          <a:xfrm>
            <a:off x="6164142" y="1681163"/>
            <a:ext cx="5157787"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Haz clic para modificar los estilos de texto del patrón</a:t>
            </a:r>
          </a:p>
        </p:txBody>
      </p:sp>
      <p:sp>
        <p:nvSpPr>
          <p:cNvPr id="12" name="Marcador de contenido 2">
            <a:extLst>
              <a:ext uri="{FF2B5EF4-FFF2-40B4-BE49-F238E27FC236}">
                <a16:creationId xmlns:a16="http://schemas.microsoft.com/office/drawing/2014/main" id="{7DAAC36D-FD65-3055-82F3-F206842884EA}"/>
              </a:ext>
            </a:extLst>
          </p:cNvPr>
          <p:cNvSpPr>
            <a:spLocks noGrp="1"/>
          </p:cNvSpPr>
          <p:nvPr>
            <p:ph sz="half" idx="12" hasCustomPrompt="1"/>
          </p:nvPr>
        </p:nvSpPr>
        <p:spPr>
          <a:xfrm>
            <a:off x="6162554" y="2530125"/>
            <a:ext cx="5157787" cy="3457315"/>
          </a:xfrm>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MX" dirty="0"/>
              <a:t>Haz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Tree>
    <p:extLst>
      <p:ext uri="{BB962C8B-B14F-4D97-AF65-F5344CB8AC3E}">
        <p14:creationId xmlns:p14="http://schemas.microsoft.com/office/powerpoint/2010/main" val="402251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29AC0-C340-6AF4-7D0C-D64DBB23F03C}"/>
              </a:ext>
            </a:extLst>
          </p:cNvPr>
          <p:cNvSpPr>
            <a:spLocks noGrp="1"/>
          </p:cNvSpPr>
          <p:nvPr>
            <p:ph type="title"/>
          </p:nvPr>
        </p:nvSpPr>
        <p:spPr>
          <a:xfrm>
            <a:off x="838200" y="365125"/>
            <a:ext cx="7877537" cy="1325563"/>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25544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65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06AEA-C4CC-52FA-5C18-A034DD8F10F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dirty="0"/>
          </a:p>
        </p:txBody>
      </p:sp>
      <p:sp>
        <p:nvSpPr>
          <p:cNvPr id="4" name="Marcador de texto 3">
            <a:extLst>
              <a:ext uri="{FF2B5EF4-FFF2-40B4-BE49-F238E27FC236}">
                <a16:creationId xmlns:a16="http://schemas.microsoft.com/office/drawing/2014/main" id="{9E068FB1-2EED-1367-644C-D863B6D6839B}"/>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contenido 2">
            <a:extLst>
              <a:ext uri="{FF2B5EF4-FFF2-40B4-BE49-F238E27FC236}">
                <a16:creationId xmlns:a16="http://schemas.microsoft.com/office/drawing/2014/main" id="{CD23B199-0DB8-D018-3F86-798BC7814B07}"/>
              </a:ext>
            </a:extLst>
          </p:cNvPr>
          <p:cNvSpPr>
            <a:spLocks noGrp="1"/>
          </p:cNvSpPr>
          <p:nvPr>
            <p:ph sz="half" idx="12"/>
          </p:nvPr>
        </p:nvSpPr>
        <p:spPr>
          <a:xfrm>
            <a:off x="5180012" y="1203629"/>
            <a:ext cx="6172200" cy="4665359"/>
          </a:xfrm>
        </p:spPr>
        <p:txBody>
          <a:bodyPr/>
          <a:lstStyle>
            <a:lvl1pPr marL="228600" indent="-228600">
              <a:buClr>
                <a:schemeClr val="tx1">
                  <a:lumMod val="65000"/>
                  <a:lumOff val="35000"/>
                </a:schemeClr>
              </a:buClr>
              <a:buSzPct val="90000"/>
              <a:buFont typeface="Arial" panose="020B0604020202020204" pitchFamily="34" charset="0"/>
              <a:buChar char="•"/>
              <a:defRPr/>
            </a:lvl1pPr>
            <a:lvl2pPr marL="685800" indent="-228600">
              <a:buClr>
                <a:schemeClr val="tx1">
                  <a:lumMod val="65000"/>
                  <a:lumOff val="35000"/>
                </a:schemeClr>
              </a:buClr>
              <a:buSzPct val="90000"/>
              <a:buFont typeface="Letra del sistema regular"/>
              <a:buChar char="≫"/>
              <a:defRPr/>
            </a:lvl2pPr>
            <a:lvl3pPr marL="1143000" indent="-228600">
              <a:buClr>
                <a:schemeClr val="tx1">
                  <a:lumMod val="65000"/>
                  <a:lumOff val="35000"/>
                </a:schemeClr>
              </a:buClr>
              <a:buSzPct val="90000"/>
              <a:buFont typeface="Letra del sistema regular"/>
              <a:buChar char="≫"/>
              <a:defRPr/>
            </a:lvl3pPr>
            <a:lvl4pPr marL="1600200" indent="-228600">
              <a:buClr>
                <a:schemeClr val="tx1">
                  <a:lumMod val="65000"/>
                  <a:lumOff val="35000"/>
                </a:schemeClr>
              </a:buClr>
              <a:buSzPct val="90000"/>
              <a:buFont typeface="Letra del sistema regular"/>
              <a:buChar char="≫"/>
              <a:defRPr/>
            </a:lvl4pPr>
            <a:lvl5pPr marL="2057400" indent="-228600">
              <a:buClr>
                <a:schemeClr val="tx1">
                  <a:lumMod val="65000"/>
                  <a:lumOff val="35000"/>
                </a:schemeClr>
              </a:buClr>
              <a:buSzPct val="90000"/>
              <a:buFont typeface="Letra del sistema regular"/>
              <a:buChar ch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Tree>
    <p:extLst>
      <p:ext uri="{BB962C8B-B14F-4D97-AF65-F5344CB8AC3E}">
        <p14:creationId xmlns:p14="http://schemas.microsoft.com/office/powerpoint/2010/main" val="1150099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19DCB-2CAE-C44E-C1B5-9555627896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6BE8FCA-42E8-41DF-06ED-C4FFA0F0AEFB}"/>
              </a:ext>
            </a:extLst>
          </p:cNvPr>
          <p:cNvSpPr>
            <a:spLocks noGrp="1"/>
          </p:cNvSpPr>
          <p:nvPr>
            <p:ph type="pic" idx="1"/>
          </p:nvPr>
        </p:nvSpPr>
        <p:spPr>
          <a:xfrm>
            <a:off x="5183188" y="1189973"/>
            <a:ext cx="6172200" cy="4671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FF9521B3-06F9-5A37-026C-FA92C55DF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27878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090F8B-F779-6A2D-9009-250EB76D1C2D}"/>
              </a:ext>
            </a:extLst>
          </p:cNvPr>
          <p:cNvSpPr>
            <a:spLocks noGrp="1"/>
          </p:cNvSpPr>
          <p:nvPr>
            <p:ph type="title"/>
          </p:nvPr>
        </p:nvSpPr>
        <p:spPr>
          <a:xfrm>
            <a:off x="838200" y="365125"/>
            <a:ext cx="8142962" cy="1325563"/>
          </a:xfrm>
          <a:prstGeom prst="rect">
            <a:avLst/>
          </a:prstGeom>
        </p:spPr>
        <p:txBody>
          <a:bodyPr vert="horz" lIns="91440" tIns="45720" rIns="91440" bIns="45720" rtlCol="0" anchor="ctr">
            <a:normAutofit/>
          </a:bodyPr>
          <a:lstStyle/>
          <a:p>
            <a:r>
              <a:rPr lang="es-ES" dirty="0"/>
              <a:t>Haz clic para modificar el estilo de título del patrón</a:t>
            </a:r>
            <a:endParaRPr lang="es-CO" dirty="0"/>
          </a:p>
        </p:txBody>
      </p:sp>
      <p:sp>
        <p:nvSpPr>
          <p:cNvPr id="3" name="Marcador de texto 2">
            <a:extLst>
              <a:ext uri="{FF2B5EF4-FFF2-40B4-BE49-F238E27FC236}">
                <a16:creationId xmlns:a16="http://schemas.microsoft.com/office/drawing/2014/main" id="{0FF50ACB-72ED-8FD9-4E80-78ECA51668B8}"/>
              </a:ext>
            </a:extLst>
          </p:cNvPr>
          <p:cNvSpPr>
            <a:spLocks noGrp="1"/>
          </p:cNvSpPr>
          <p:nvPr>
            <p:ph type="body" idx="1"/>
          </p:nvPr>
        </p:nvSpPr>
        <p:spPr>
          <a:xfrm>
            <a:off x="838200" y="1825625"/>
            <a:ext cx="10515600" cy="4199394"/>
          </a:xfrm>
          <a:prstGeom prst="rect">
            <a:avLst/>
          </a:prstGeom>
        </p:spPr>
        <p:txBody>
          <a:bodyPr vert="horz" lIns="91440" tIns="45720" rIns="91440" bIns="45720" rtlCol="0">
            <a:normAutofit/>
          </a:bodyPr>
          <a:lstStyle/>
          <a:p>
            <a:pPr lvl="0"/>
            <a:r>
              <a:rPr lang="es-ES" dirty="0"/>
              <a:t>Haz clic para modificar los estilos de texto del patrón</a:t>
            </a:r>
          </a:p>
          <a:p>
            <a:pPr lvl="1"/>
            <a:r>
              <a:rPr lang="es-ES" dirty="0"/>
              <a:t> 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203353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SzPct val="90000"/>
        <a:buFont typeface="Letra del sistema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65000"/>
            <a:lumOff val="35000"/>
          </a:schemeClr>
        </a:buClr>
        <a:buSzPct val="90000"/>
        <a:buFont typeface="Letra del sistema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SzPct val="90000"/>
        <a:buFont typeface="Letra del sistema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65000"/>
            <a:lumOff val="35000"/>
          </a:schemeClr>
        </a:buClr>
        <a:buSzPct val="90000"/>
        <a:buFont typeface="Letra del sistema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E3332-B9D1-723D-E7E4-EDF68979C941}"/>
              </a:ext>
            </a:extLst>
          </p:cNvPr>
          <p:cNvSpPr>
            <a:spLocks noGrp="1"/>
          </p:cNvSpPr>
          <p:nvPr>
            <p:ph type="ctrTitle"/>
          </p:nvPr>
        </p:nvSpPr>
        <p:spPr>
          <a:xfrm>
            <a:off x="7199631" y="2484934"/>
            <a:ext cx="4477734" cy="1628121"/>
          </a:xfrm>
        </p:spPr>
        <p:txBody>
          <a:bodyPr>
            <a:normAutofit fontScale="90000"/>
          </a:bodyPr>
          <a:lstStyle/>
          <a:p>
            <a:r>
              <a:rPr lang="es-MX" dirty="0">
                <a:solidFill>
                  <a:srgbClr val="FF0000"/>
                </a:solidFill>
              </a:rPr>
              <a:t>ENCUESTA</a:t>
            </a:r>
            <a:r>
              <a:rPr lang="es-MX" dirty="0"/>
              <a:t>:</a:t>
            </a:r>
            <a:br>
              <a:rPr lang="es-MX" dirty="0"/>
            </a:br>
            <a:r>
              <a:rPr lang="es-MX" dirty="0"/>
              <a:t>¿En qué debería trabajar Univalle?</a:t>
            </a:r>
          </a:p>
        </p:txBody>
      </p:sp>
      <p:sp>
        <p:nvSpPr>
          <p:cNvPr id="3" name="CuadroTexto 2">
            <a:extLst>
              <a:ext uri="{FF2B5EF4-FFF2-40B4-BE49-F238E27FC236}">
                <a16:creationId xmlns:a16="http://schemas.microsoft.com/office/drawing/2014/main" id="{42A0FBD3-E370-2A2F-16EB-B16C5D0D7CF3}"/>
              </a:ext>
            </a:extLst>
          </p:cNvPr>
          <p:cNvSpPr txBox="1"/>
          <p:nvPr/>
        </p:nvSpPr>
        <p:spPr>
          <a:xfrm>
            <a:off x="8030271" y="6519463"/>
            <a:ext cx="3947672" cy="261610"/>
          </a:xfrm>
          <a:prstGeom prst="rect">
            <a:avLst/>
          </a:prstGeom>
          <a:noFill/>
        </p:spPr>
        <p:txBody>
          <a:bodyPr wrap="square" rtlCol="0">
            <a:spAutoFit/>
          </a:bodyPr>
          <a:lstStyle/>
          <a:p>
            <a:pPr algn="ctr"/>
            <a:r>
              <a:rPr lang="es-CO" sz="1050" b="1" dirty="0">
                <a:solidFill>
                  <a:srgbClr val="002060"/>
                </a:solidFill>
              </a:rPr>
              <a:t>Área de Gestión de la Información y la Estadística - OPDI</a:t>
            </a:r>
          </a:p>
        </p:txBody>
      </p:sp>
    </p:spTree>
    <p:extLst>
      <p:ext uri="{BB962C8B-B14F-4D97-AF65-F5344CB8AC3E}">
        <p14:creationId xmlns:p14="http://schemas.microsoft.com/office/powerpoint/2010/main" val="3023958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541AC7B-EE48-7BA3-0C89-22CDEA06DF06}"/>
              </a:ext>
            </a:extLst>
          </p:cNvPr>
          <p:cNvPicPr>
            <a:picLocks noChangeAspect="1"/>
          </p:cNvPicPr>
          <p:nvPr/>
        </p:nvPicPr>
        <p:blipFill>
          <a:blip r:embed="rId2">
            <a:alphaModFix amt="35000"/>
          </a:blip>
          <a:stretch>
            <a:fillRect/>
          </a:stretch>
        </p:blipFill>
        <p:spPr>
          <a:xfrm>
            <a:off x="6029608" y="0"/>
            <a:ext cx="841972" cy="985065"/>
          </a:xfrm>
          <a:prstGeom prst="rect">
            <a:avLst/>
          </a:prstGeom>
        </p:spPr>
      </p:pic>
      <p:sp>
        <p:nvSpPr>
          <p:cNvPr id="15" name="CuadroTexto 14">
            <a:extLst>
              <a:ext uri="{FF2B5EF4-FFF2-40B4-BE49-F238E27FC236}">
                <a16:creationId xmlns:a16="http://schemas.microsoft.com/office/drawing/2014/main" id="{64507997-8BA0-01A5-F34C-DFE8C63EC919}"/>
              </a:ext>
            </a:extLst>
          </p:cNvPr>
          <p:cNvSpPr txBox="1"/>
          <p:nvPr/>
        </p:nvSpPr>
        <p:spPr>
          <a:xfrm>
            <a:off x="1044231" y="0"/>
            <a:ext cx="49853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i="0" dirty="0">
                <a:solidFill>
                  <a:schemeClr val="accent1"/>
                </a:solidFill>
                <a:effectLst/>
                <a:latin typeface="Segoe UI" panose="020B0502040204020203" pitchFamily="34" charset="0"/>
              </a:rPr>
              <a:t>Transformación Administrativa y Sostenibilidad Financiera</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graphicFrame>
        <p:nvGraphicFramePr>
          <p:cNvPr id="3" name="Tabla 2">
            <a:extLst>
              <a:ext uri="{FF2B5EF4-FFF2-40B4-BE49-F238E27FC236}">
                <a16:creationId xmlns:a16="http://schemas.microsoft.com/office/drawing/2014/main" id="{6B83776D-CCDC-3F02-419E-80B22BD408D4}"/>
              </a:ext>
            </a:extLst>
          </p:cNvPr>
          <p:cNvGraphicFramePr>
            <a:graphicFrameLocks noGrp="1"/>
          </p:cNvGraphicFramePr>
          <p:nvPr>
            <p:extLst>
              <p:ext uri="{D42A27DB-BD31-4B8C-83A1-F6EECF244321}">
                <p14:modId xmlns:p14="http://schemas.microsoft.com/office/powerpoint/2010/main" val="748093323"/>
              </p:ext>
            </p:extLst>
          </p:nvPr>
        </p:nvGraphicFramePr>
        <p:xfrm>
          <a:off x="803843" y="1041080"/>
          <a:ext cx="5466151" cy="4119325"/>
        </p:xfrm>
        <a:graphic>
          <a:graphicData uri="http://schemas.openxmlformats.org/drawingml/2006/table">
            <a:tbl>
              <a:tblPr/>
              <a:tblGrid>
                <a:gridCol w="3182451">
                  <a:extLst>
                    <a:ext uri="{9D8B030D-6E8A-4147-A177-3AD203B41FA5}">
                      <a16:colId xmlns:a16="http://schemas.microsoft.com/office/drawing/2014/main" val="907206171"/>
                    </a:ext>
                  </a:extLst>
                </a:gridCol>
                <a:gridCol w="1141850">
                  <a:extLst>
                    <a:ext uri="{9D8B030D-6E8A-4147-A177-3AD203B41FA5}">
                      <a16:colId xmlns:a16="http://schemas.microsoft.com/office/drawing/2014/main" val="3596539780"/>
                    </a:ext>
                  </a:extLst>
                </a:gridCol>
                <a:gridCol w="1141850">
                  <a:extLst>
                    <a:ext uri="{9D8B030D-6E8A-4147-A177-3AD203B41FA5}">
                      <a16:colId xmlns:a16="http://schemas.microsoft.com/office/drawing/2014/main" val="2538022672"/>
                    </a:ext>
                  </a:extLst>
                </a:gridCol>
              </a:tblGrid>
              <a:tr h="228851">
                <a:tc>
                  <a:txBody>
                    <a:bodyPr/>
                    <a:lstStyle/>
                    <a:p>
                      <a:pPr algn="ctr" fontAlgn="b"/>
                      <a:r>
                        <a:rPr lang="es-CO" sz="1100" b="1" i="0" u="none" strike="noStrike" dirty="0">
                          <a:solidFill>
                            <a:srgbClr val="000000"/>
                          </a:solidFill>
                          <a:effectLst/>
                          <a:latin typeface="Aptos Narrow" panose="020B0004020202020204" pitchFamily="34" charset="0"/>
                        </a:rPr>
                        <a:t>Desafíos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217773"/>
                  </a:ext>
                </a:extLst>
              </a:tr>
              <a:tr h="457703">
                <a:tc>
                  <a:txBody>
                    <a:bodyPr/>
                    <a:lstStyle/>
                    <a:p>
                      <a:pPr algn="l" fontAlgn="b"/>
                      <a:r>
                        <a:rPr lang="es-MX" sz="1100" b="0" i="0" u="none" strike="noStrike" dirty="0">
                          <a:solidFill>
                            <a:srgbClr val="000000"/>
                          </a:solidFill>
                          <a:effectLst/>
                          <a:latin typeface="Aptos Narrow" panose="020B0004020202020204" pitchFamily="34" charset="0"/>
                        </a:rPr>
                        <a:t>Desarrollo de estrategias para la sostenibilidad financiera.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701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68,2%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2200624914"/>
                  </a:ext>
                </a:extLst>
              </a:tr>
              <a:tr h="915406">
                <a:tc>
                  <a:txBody>
                    <a:bodyPr/>
                    <a:lstStyle/>
                    <a:p>
                      <a:pPr algn="l" fontAlgn="b"/>
                      <a:r>
                        <a:rPr lang="es-MX" sz="1100" b="0" i="0" u="none" strike="noStrike" dirty="0">
                          <a:solidFill>
                            <a:srgbClr val="000000"/>
                          </a:solidFill>
                          <a:effectLst/>
                          <a:latin typeface="Aptos Narrow" panose="020B0004020202020204" pitchFamily="34" charset="0"/>
                        </a:rPr>
                        <a:t>Fomento de la eficiencia en la gestión de los procesos administrativos de la universidad.</a:t>
                      </a:r>
                    </a:p>
                  </a:txBody>
                  <a:tcPr marL="9525" marR="9525" marT="9525" marB="0" anchor="b">
                    <a:lnL>
                      <a:noFill/>
                    </a:lnL>
                    <a:lnR>
                      <a:noFill/>
                    </a:lnR>
                    <a:lnT>
                      <a:noFill/>
                    </a:lnT>
                    <a:lnB>
                      <a:noFill/>
                    </a:lnB>
                    <a:noFill/>
                  </a:tcPr>
                </a:tc>
                <a:tc>
                  <a:txBody>
                    <a:bodyPr/>
                    <a:lstStyle/>
                    <a:p>
                      <a:pPr algn="r" fontAlgn="b"/>
                      <a:r>
                        <a:rPr lang="es-CO" sz="1100" b="0" i="0" u="none" strike="noStrike" dirty="0">
                          <a:solidFill>
                            <a:srgbClr val="000000"/>
                          </a:solidFill>
                          <a:effectLst/>
                          <a:latin typeface="Aptos Narrow" panose="020B0004020202020204" pitchFamily="34" charset="0"/>
                        </a:rPr>
                        <a:t>575</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55,9%</a:t>
                      </a:r>
                    </a:p>
                  </a:txBody>
                  <a:tcPr marL="9525" marR="9525" marT="9525" marB="0" anchor="b">
                    <a:lnL>
                      <a:noFill/>
                    </a:lnL>
                    <a:lnR>
                      <a:noFill/>
                    </a:lnR>
                    <a:lnT>
                      <a:noFill/>
                    </a:lnT>
                    <a:lnB>
                      <a:noFill/>
                    </a:lnB>
                    <a:solidFill>
                      <a:srgbClr val="B8E1C4"/>
                    </a:solidFill>
                  </a:tcPr>
                </a:tc>
                <a:extLst>
                  <a:ext uri="{0D108BD9-81ED-4DB2-BD59-A6C34878D82A}">
                    <a16:rowId xmlns:a16="http://schemas.microsoft.com/office/drawing/2014/main" val="595876380"/>
                  </a:ext>
                </a:extLst>
              </a:tr>
              <a:tr h="915406">
                <a:tc>
                  <a:txBody>
                    <a:bodyPr/>
                    <a:lstStyle/>
                    <a:p>
                      <a:pPr algn="l" fontAlgn="b"/>
                      <a:r>
                        <a:rPr lang="es-MX" sz="1100" b="0" i="0" u="none" strike="noStrike" dirty="0">
                          <a:solidFill>
                            <a:srgbClr val="000000"/>
                          </a:solidFill>
                          <a:effectLst/>
                          <a:latin typeface="Aptos Narrow" panose="020B0004020202020204" pitchFamily="34" charset="0"/>
                        </a:rPr>
                        <a:t>Automatización de procesos y procedimientos misionales o administrativos de la universidad.</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527</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51,3%</a:t>
                      </a:r>
                    </a:p>
                  </a:txBody>
                  <a:tcPr marL="9525" marR="9525" marT="9525" marB="0" anchor="b">
                    <a:lnL>
                      <a:noFill/>
                    </a:lnL>
                    <a:lnR>
                      <a:noFill/>
                    </a:lnR>
                    <a:lnT>
                      <a:noFill/>
                    </a:lnT>
                    <a:lnB>
                      <a:noFill/>
                    </a:lnB>
                    <a:solidFill>
                      <a:srgbClr val="D8EEE0"/>
                    </a:solidFill>
                  </a:tcPr>
                </a:tc>
                <a:extLst>
                  <a:ext uri="{0D108BD9-81ED-4DB2-BD59-A6C34878D82A}">
                    <a16:rowId xmlns:a16="http://schemas.microsoft.com/office/drawing/2014/main" val="4234662545"/>
                  </a:ext>
                </a:extLst>
              </a:tr>
              <a:tr h="686554">
                <a:tc>
                  <a:txBody>
                    <a:bodyPr/>
                    <a:lstStyle/>
                    <a:p>
                      <a:pPr algn="l" fontAlgn="b"/>
                      <a:r>
                        <a:rPr lang="es-MX" sz="1100" b="0" i="0" u="none" strike="noStrike" dirty="0">
                          <a:solidFill>
                            <a:srgbClr val="000000"/>
                          </a:solidFill>
                          <a:effectLst/>
                          <a:latin typeface="Aptos Narrow" panose="020B0004020202020204" pitchFamily="34" charset="0"/>
                        </a:rPr>
                        <a:t>Gestión del talento humano y promoción de un ambiente laboral inclusivo y diverso.</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419</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40,8%</a:t>
                      </a:r>
                    </a:p>
                  </a:txBody>
                  <a:tcPr marL="9525" marR="9525" marT="9525" marB="0" anchor="b">
                    <a:lnL>
                      <a:noFill/>
                    </a:lnL>
                    <a:lnR>
                      <a:noFill/>
                    </a:lnR>
                    <a:lnT>
                      <a:noFill/>
                    </a:lnT>
                    <a:lnB>
                      <a:noFill/>
                    </a:lnB>
                    <a:solidFill>
                      <a:srgbClr val="F88789"/>
                    </a:solidFill>
                  </a:tcPr>
                </a:tc>
                <a:extLst>
                  <a:ext uri="{0D108BD9-81ED-4DB2-BD59-A6C34878D82A}">
                    <a16:rowId xmlns:a16="http://schemas.microsoft.com/office/drawing/2014/main" val="1705701789"/>
                  </a:ext>
                </a:extLst>
              </a:tr>
              <a:tr h="228851">
                <a:tc>
                  <a:txBody>
                    <a:bodyPr/>
                    <a:lstStyle/>
                    <a:p>
                      <a:pPr algn="l" fontAlgn="b"/>
                      <a:r>
                        <a:rPr lang="es-CO" sz="1100" b="0" i="0" u="none" strike="noStrike" dirty="0">
                          <a:solidFill>
                            <a:srgbClr val="000000"/>
                          </a:solidFill>
                          <a:effectLst/>
                          <a:latin typeface="Aptos Narrow" panose="020B0004020202020204" pitchFamily="34" charset="0"/>
                        </a:rPr>
                        <a:t>Transformación administrativa.</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417</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40,6%</a:t>
                      </a:r>
                    </a:p>
                  </a:txBody>
                  <a:tcPr marL="9525" marR="9525" marT="9525" marB="0" anchor="b">
                    <a:lnL>
                      <a:noFill/>
                    </a:lnL>
                    <a:lnR>
                      <a:noFill/>
                    </a:lnR>
                    <a:lnT>
                      <a:noFill/>
                    </a:lnT>
                    <a:lnB>
                      <a:noFill/>
                    </a:lnB>
                    <a:solidFill>
                      <a:srgbClr val="F88285"/>
                    </a:solidFill>
                  </a:tcPr>
                </a:tc>
                <a:extLst>
                  <a:ext uri="{0D108BD9-81ED-4DB2-BD59-A6C34878D82A}">
                    <a16:rowId xmlns:a16="http://schemas.microsoft.com/office/drawing/2014/main" val="2916137437"/>
                  </a:ext>
                </a:extLst>
              </a:tr>
              <a:tr h="686554">
                <a:tc>
                  <a:txBody>
                    <a:bodyPr/>
                    <a:lstStyle/>
                    <a:p>
                      <a:pPr algn="l" fontAlgn="b"/>
                      <a:r>
                        <a:rPr lang="es-MX" sz="1100" b="0" i="0" u="none" strike="noStrike" dirty="0">
                          <a:solidFill>
                            <a:srgbClr val="000000"/>
                          </a:solidFill>
                          <a:effectLst/>
                          <a:latin typeface="Aptos Narrow" panose="020B0004020202020204" pitchFamily="34" charset="0"/>
                        </a:rPr>
                        <a:t>Armonización  y articulación de los sistemas de información de la universidad.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a:solidFill>
                            <a:srgbClr val="000000"/>
                          </a:solidFill>
                          <a:effectLst/>
                          <a:latin typeface="Aptos Narrow" panose="020B0004020202020204" pitchFamily="34" charset="0"/>
                        </a:rPr>
                        <a:t>405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dirty="0">
                          <a:solidFill>
                            <a:srgbClr val="000000"/>
                          </a:solidFill>
                          <a:effectLst/>
                          <a:latin typeface="Aptos Narrow" panose="020B0004020202020204" pitchFamily="34" charset="0"/>
                        </a:rPr>
                        <a:t>39,4%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445715342"/>
                  </a:ext>
                </a:extLst>
              </a:tr>
            </a:tbl>
          </a:graphicData>
        </a:graphic>
      </p:graphicFrame>
      <p:sp>
        <p:nvSpPr>
          <p:cNvPr id="4" name="CuadroTexto 3">
            <a:extLst>
              <a:ext uri="{FF2B5EF4-FFF2-40B4-BE49-F238E27FC236}">
                <a16:creationId xmlns:a16="http://schemas.microsoft.com/office/drawing/2014/main" id="{1E600169-84CC-A3F0-5341-5138678169D0}"/>
              </a:ext>
            </a:extLst>
          </p:cNvPr>
          <p:cNvSpPr txBox="1"/>
          <p:nvPr/>
        </p:nvSpPr>
        <p:spPr>
          <a:xfrm>
            <a:off x="6688369" y="1376127"/>
            <a:ext cx="5175564" cy="4278094"/>
          </a:xfrm>
          <a:prstGeom prst="rect">
            <a:avLst/>
          </a:prstGeom>
          <a:noFill/>
        </p:spPr>
        <p:txBody>
          <a:bodyPr wrap="square">
            <a:spAutoFit/>
          </a:bodyPr>
          <a:lstStyle/>
          <a:p>
            <a:pPr marL="285750" indent="-285750" algn="just">
              <a:buFont typeface="Wingdings" panose="05000000000000000000" pitchFamily="2" charset="2"/>
              <a:buChar char="ü"/>
            </a:pPr>
            <a:r>
              <a:rPr lang="es-MX" sz="1600" dirty="0"/>
              <a:t>Con un 68.2% de menciones, el desarrollo de estrategias para asegurar la sostenibilidad financiera es la principal prioridad. La Universidad del Valle debe diversificar sus fuentes de ingresos mediante convenios con entidades privadas, proyectos de investigación financiados y programas de educación continua, además de optimizar recursos para evitar déficits a largo plazo.</a:t>
            </a:r>
          </a:p>
          <a:p>
            <a:pPr marL="285750" indent="-285750" algn="just">
              <a:buFont typeface="Wingdings" panose="05000000000000000000" pitchFamily="2" charset="2"/>
              <a:buChar char="ü"/>
            </a:pPr>
            <a:endParaRPr lang="es-MX" sz="1600" dirty="0"/>
          </a:p>
          <a:p>
            <a:pPr marL="285750" indent="-285750" algn="just">
              <a:buFont typeface="Wingdings" panose="05000000000000000000" pitchFamily="2" charset="2"/>
              <a:buChar char="ü"/>
            </a:pPr>
            <a:r>
              <a:rPr lang="es-MX" sz="1600" dirty="0"/>
              <a:t>El 51.3% de las menciones destacan la necesidad de automatizar procesos misionales y administrativos. La universidad debe avanzar en la digitalización para mejorar la eficiencia y reducir costos, implementando plataformas tecnológicas que faciliten la gestión de recursos y disminuyan trámites manuales, contribuyendo así a una administración más ágil.</a:t>
            </a:r>
            <a:endParaRPr lang="es-CO" sz="1600" dirty="0"/>
          </a:p>
        </p:txBody>
      </p:sp>
    </p:spTree>
    <p:extLst>
      <p:ext uri="{BB962C8B-B14F-4D97-AF65-F5344CB8AC3E}">
        <p14:creationId xmlns:p14="http://schemas.microsoft.com/office/powerpoint/2010/main" val="3890179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96103F-2137-79CD-E09A-BEC7A41366F6}"/>
              </a:ext>
            </a:extLst>
          </p:cNvPr>
          <p:cNvPicPr>
            <a:picLocks noChangeAspect="1"/>
          </p:cNvPicPr>
          <p:nvPr/>
        </p:nvPicPr>
        <p:blipFill>
          <a:blip r:embed="rId2">
            <a:alphaModFix amt="50000"/>
          </a:blip>
          <a:stretch>
            <a:fillRect/>
          </a:stretch>
        </p:blipFill>
        <p:spPr>
          <a:xfrm>
            <a:off x="6596695" y="96402"/>
            <a:ext cx="1490569" cy="1215892"/>
          </a:xfrm>
          <a:prstGeom prst="rect">
            <a:avLst/>
          </a:prstGeom>
        </p:spPr>
      </p:pic>
      <p:sp>
        <p:nvSpPr>
          <p:cNvPr id="15" name="CuadroTexto 14">
            <a:extLst>
              <a:ext uri="{FF2B5EF4-FFF2-40B4-BE49-F238E27FC236}">
                <a16:creationId xmlns:a16="http://schemas.microsoft.com/office/drawing/2014/main" id="{64507997-8BA0-01A5-F34C-DFE8C63EC919}"/>
              </a:ext>
            </a:extLst>
          </p:cNvPr>
          <p:cNvSpPr txBox="1"/>
          <p:nvPr/>
        </p:nvSpPr>
        <p:spPr>
          <a:xfrm>
            <a:off x="1139923" y="242683"/>
            <a:ext cx="84311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i="0" dirty="0">
                <a:solidFill>
                  <a:schemeClr val="accent1"/>
                </a:solidFill>
                <a:effectLst/>
                <a:latin typeface="Segoe UI" panose="020B0502040204020203" pitchFamily="34" charset="0"/>
              </a:rPr>
              <a:t>Infraestructura Física y Tecnológica</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graphicFrame>
        <p:nvGraphicFramePr>
          <p:cNvPr id="2" name="Tabla 1">
            <a:extLst>
              <a:ext uri="{FF2B5EF4-FFF2-40B4-BE49-F238E27FC236}">
                <a16:creationId xmlns:a16="http://schemas.microsoft.com/office/drawing/2014/main" id="{529CD1A3-9B9E-65C6-1106-E31CA57118D3}"/>
              </a:ext>
            </a:extLst>
          </p:cNvPr>
          <p:cNvGraphicFramePr>
            <a:graphicFrameLocks noGrp="1"/>
          </p:cNvGraphicFramePr>
          <p:nvPr>
            <p:extLst>
              <p:ext uri="{D42A27DB-BD31-4B8C-83A1-F6EECF244321}">
                <p14:modId xmlns:p14="http://schemas.microsoft.com/office/powerpoint/2010/main" val="2646451441"/>
              </p:ext>
            </p:extLst>
          </p:nvPr>
        </p:nvGraphicFramePr>
        <p:xfrm>
          <a:off x="872328" y="1033062"/>
          <a:ext cx="5342359" cy="4117876"/>
        </p:xfrm>
        <a:graphic>
          <a:graphicData uri="http://schemas.openxmlformats.org/drawingml/2006/table">
            <a:tbl>
              <a:tblPr/>
              <a:tblGrid>
                <a:gridCol w="3363707">
                  <a:extLst>
                    <a:ext uri="{9D8B030D-6E8A-4147-A177-3AD203B41FA5}">
                      <a16:colId xmlns:a16="http://schemas.microsoft.com/office/drawing/2014/main" val="3170636616"/>
                    </a:ext>
                  </a:extLst>
                </a:gridCol>
                <a:gridCol w="989326">
                  <a:extLst>
                    <a:ext uri="{9D8B030D-6E8A-4147-A177-3AD203B41FA5}">
                      <a16:colId xmlns:a16="http://schemas.microsoft.com/office/drawing/2014/main" val="2732211384"/>
                    </a:ext>
                  </a:extLst>
                </a:gridCol>
                <a:gridCol w="989326">
                  <a:extLst>
                    <a:ext uri="{9D8B030D-6E8A-4147-A177-3AD203B41FA5}">
                      <a16:colId xmlns:a16="http://schemas.microsoft.com/office/drawing/2014/main" val="200103147"/>
                    </a:ext>
                  </a:extLst>
                </a:gridCol>
              </a:tblGrid>
              <a:tr h="264720">
                <a:tc>
                  <a:txBody>
                    <a:bodyPr/>
                    <a:lstStyle/>
                    <a:p>
                      <a:pPr algn="ctr" fontAlgn="b"/>
                      <a:r>
                        <a:rPr lang="es-CO" sz="1100" b="1" i="0" u="none" strike="noStrike" dirty="0">
                          <a:solidFill>
                            <a:srgbClr val="000000"/>
                          </a:solidFill>
                          <a:effectLst/>
                          <a:latin typeface="Aptos Narrow" panose="020B0004020202020204" pitchFamily="34" charset="0"/>
                        </a:rPr>
                        <a:t>Desafíos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1428612"/>
                  </a:ext>
                </a:extLst>
              </a:tr>
              <a:tr h="550451">
                <a:tc>
                  <a:txBody>
                    <a:bodyPr/>
                    <a:lstStyle/>
                    <a:p>
                      <a:pPr algn="l" fontAlgn="b"/>
                      <a:r>
                        <a:rPr lang="es-MX" sz="1100" b="0" i="0" u="none" strike="noStrike" dirty="0">
                          <a:solidFill>
                            <a:srgbClr val="000000"/>
                          </a:solidFill>
                          <a:effectLst/>
                          <a:latin typeface="Aptos Narrow" panose="020B0004020202020204" pitchFamily="34" charset="0"/>
                        </a:rPr>
                        <a:t>Ampliación de la capacidad de la infraestructura tecnológica.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669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65,1%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2208404465"/>
                  </a:ext>
                </a:extLst>
              </a:tr>
              <a:tr h="825676">
                <a:tc>
                  <a:txBody>
                    <a:bodyPr/>
                    <a:lstStyle/>
                    <a:p>
                      <a:pPr algn="l" fontAlgn="b"/>
                      <a:r>
                        <a:rPr lang="es-MX" sz="1100" b="0" i="0" u="none" strike="noStrike" dirty="0">
                          <a:solidFill>
                            <a:srgbClr val="000000"/>
                          </a:solidFill>
                          <a:effectLst/>
                          <a:latin typeface="Aptos Narrow" panose="020B0004020202020204" pitchFamily="34" charset="0"/>
                        </a:rPr>
                        <a:t>Implementación de planes de mantenimiento, sostenibilidad física y ambiental.</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628</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61,1%</a:t>
                      </a:r>
                    </a:p>
                  </a:txBody>
                  <a:tcPr marL="9525" marR="9525" marT="9525" marB="0" anchor="b">
                    <a:lnL>
                      <a:noFill/>
                    </a:lnL>
                    <a:lnR>
                      <a:noFill/>
                    </a:lnR>
                    <a:lnT>
                      <a:noFill/>
                    </a:lnT>
                    <a:lnB>
                      <a:noFill/>
                    </a:lnB>
                    <a:solidFill>
                      <a:srgbClr val="90D1A2"/>
                    </a:solidFill>
                  </a:tcPr>
                </a:tc>
                <a:extLst>
                  <a:ext uri="{0D108BD9-81ED-4DB2-BD59-A6C34878D82A}">
                    <a16:rowId xmlns:a16="http://schemas.microsoft.com/office/drawing/2014/main" val="3053921541"/>
                  </a:ext>
                </a:extLst>
              </a:tr>
              <a:tr h="550451">
                <a:tc>
                  <a:txBody>
                    <a:bodyPr/>
                    <a:lstStyle/>
                    <a:p>
                      <a:pPr algn="l" fontAlgn="b"/>
                      <a:r>
                        <a:rPr lang="es-MX" sz="1100" b="0" i="0" u="none" strike="noStrike" dirty="0">
                          <a:solidFill>
                            <a:srgbClr val="000000"/>
                          </a:solidFill>
                          <a:effectLst/>
                          <a:latin typeface="Aptos Narrow" panose="020B0004020202020204" pitchFamily="34" charset="0"/>
                        </a:rPr>
                        <a:t>Desarrollo de planes maestros de infraestructura física.</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560</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54,5%</a:t>
                      </a:r>
                    </a:p>
                  </a:txBody>
                  <a:tcPr marL="9525" marR="9525" marT="9525" marB="0" anchor="b">
                    <a:lnL>
                      <a:noFill/>
                    </a:lnL>
                    <a:lnR>
                      <a:noFill/>
                    </a:lnR>
                    <a:lnT>
                      <a:noFill/>
                    </a:lnT>
                    <a:lnB>
                      <a:noFill/>
                    </a:lnB>
                    <a:solidFill>
                      <a:srgbClr val="DAEFE2"/>
                    </a:solidFill>
                  </a:tcPr>
                </a:tc>
                <a:extLst>
                  <a:ext uri="{0D108BD9-81ED-4DB2-BD59-A6C34878D82A}">
                    <a16:rowId xmlns:a16="http://schemas.microsoft.com/office/drawing/2014/main" val="715004859"/>
                  </a:ext>
                </a:extLst>
              </a:tr>
              <a:tr h="550451">
                <a:tc>
                  <a:txBody>
                    <a:bodyPr/>
                    <a:lstStyle/>
                    <a:p>
                      <a:pPr algn="l" fontAlgn="b"/>
                      <a:r>
                        <a:rPr lang="es-MX" sz="1100" b="0" i="0" u="none" strike="noStrike" dirty="0">
                          <a:solidFill>
                            <a:srgbClr val="000000"/>
                          </a:solidFill>
                          <a:effectLst/>
                          <a:latin typeface="Aptos Narrow" panose="020B0004020202020204" pitchFamily="34" charset="0"/>
                        </a:rPr>
                        <a:t>Mejoramiento de la conectividad en los campus.</a:t>
                      </a:r>
                    </a:p>
                  </a:txBody>
                  <a:tcPr marL="9525" marR="9525" marT="9525" marB="0" anchor="b">
                    <a:lnL>
                      <a:noFill/>
                    </a:lnL>
                    <a:lnR>
                      <a:noFill/>
                    </a:lnR>
                    <a:lnT>
                      <a:noFill/>
                    </a:lnT>
                    <a:lnB>
                      <a:noFill/>
                    </a:lnB>
                    <a:noFill/>
                  </a:tcPr>
                </a:tc>
                <a:tc>
                  <a:txBody>
                    <a:bodyPr/>
                    <a:lstStyle/>
                    <a:p>
                      <a:pPr algn="r" fontAlgn="b"/>
                      <a:r>
                        <a:rPr lang="es-CO" sz="1100" b="0" i="0" u="none" strike="noStrike" dirty="0">
                          <a:solidFill>
                            <a:srgbClr val="000000"/>
                          </a:solidFill>
                          <a:effectLst/>
                          <a:latin typeface="Aptos Narrow" panose="020B0004020202020204" pitchFamily="34" charset="0"/>
                        </a:rPr>
                        <a:t>497</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48,3%</a:t>
                      </a:r>
                    </a:p>
                  </a:txBody>
                  <a:tcPr marL="9525" marR="9525" marT="9525" marB="0" anchor="b">
                    <a:lnL>
                      <a:noFill/>
                    </a:lnL>
                    <a:lnR>
                      <a:noFill/>
                    </a:lnR>
                    <a:lnT>
                      <a:noFill/>
                    </a:lnT>
                    <a:lnB>
                      <a:noFill/>
                    </a:lnB>
                    <a:solidFill>
                      <a:srgbClr val="FBE4E7"/>
                    </a:solidFill>
                  </a:tcPr>
                </a:tc>
                <a:extLst>
                  <a:ext uri="{0D108BD9-81ED-4DB2-BD59-A6C34878D82A}">
                    <a16:rowId xmlns:a16="http://schemas.microsoft.com/office/drawing/2014/main" val="940902905"/>
                  </a:ext>
                </a:extLst>
              </a:tr>
              <a:tr h="825676">
                <a:tc>
                  <a:txBody>
                    <a:bodyPr/>
                    <a:lstStyle/>
                    <a:p>
                      <a:pPr algn="l" fontAlgn="b"/>
                      <a:r>
                        <a:rPr lang="es-MX" sz="1100" b="0" i="0" u="none" strike="noStrike" dirty="0">
                          <a:solidFill>
                            <a:srgbClr val="000000"/>
                          </a:solidFill>
                          <a:effectLst/>
                          <a:latin typeface="Aptos Narrow" panose="020B0004020202020204" pitchFamily="34" charset="0"/>
                        </a:rPr>
                        <a:t>Licenciamiento de software para los programas académicos y la investigación.</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362</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35,2%</a:t>
                      </a:r>
                    </a:p>
                  </a:txBody>
                  <a:tcPr marL="9525" marR="9525" marT="9525" marB="0" anchor="b">
                    <a:lnL>
                      <a:noFill/>
                    </a:lnL>
                    <a:lnR>
                      <a:noFill/>
                    </a:lnR>
                    <a:lnT>
                      <a:noFill/>
                    </a:lnT>
                    <a:lnB>
                      <a:noFill/>
                    </a:lnB>
                    <a:solidFill>
                      <a:srgbClr val="F88082"/>
                    </a:solidFill>
                  </a:tcPr>
                </a:tc>
                <a:extLst>
                  <a:ext uri="{0D108BD9-81ED-4DB2-BD59-A6C34878D82A}">
                    <a16:rowId xmlns:a16="http://schemas.microsoft.com/office/drawing/2014/main" val="3834798447"/>
                  </a:ext>
                </a:extLst>
              </a:tr>
              <a:tr h="550451">
                <a:tc>
                  <a:txBody>
                    <a:bodyPr/>
                    <a:lstStyle/>
                    <a:p>
                      <a:pPr algn="l" fontAlgn="b"/>
                      <a:r>
                        <a:rPr lang="es-MX" sz="1100" b="0" i="0" u="none" strike="noStrike" dirty="0">
                          <a:solidFill>
                            <a:srgbClr val="000000"/>
                          </a:solidFill>
                          <a:effectLst/>
                          <a:latin typeface="Aptos Narrow" panose="020B0004020202020204" pitchFamily="34" charset="0"/>
                        </a:rPr>
                        <a:t>Gestión de riesgos asociados a la infraestructura física y tecnológica.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dirty="0">
                          <a:solidFill>
                            <a:srgbClr val="000000"/>
                          </a:solidFill>
                          <a:effectLst/>
                          <a:latin typeface="Aptos Narrow" panose="020B0004020202020204" pitchFamily="34" charset="0"/>
                        </a:rPr>
                        <a:t>331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dirty="0">
                          <a:solidFill>
                            <a:srgbClr val="000000"/>
                          </a:solidFill>
                          <a:effectLst/>
                          <a:latin typeface="Aptos Narrow" panose="020B0004020202020204" pitchFamily="34" charset="0"/>
                        </a:rPr>
                        <a:t>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6953483"/>
                  </a:ext>
                </a:extLst>
              </a:tr>
            </a:tbl>
          </a:graphicData>
        </a:graphic>
      </p:graphicFrame>
      <p:sp>
        <p:nvSpPr>
          <p:cNvPr id="4" name="CuadroTexto 3">
            <a:extLst>
              <a:ext uri="{FF2B5EF4-FFF2-40B4-BE49-F238E27FC236}">
                <a16:creationId xmlns:a16="http://schemas.microsoft.com/office/drawing/2014/main" id="{126428C7-1E62-EA00-E934-90E96FBF5E49}"/>
              </a:ext>
            </a:extLst>
          </p:cNvPr>
          <p:cNvSpPr txBox="1"/>
          <p:nvPr/>
        </p:nvSpPr>
        <p:spPr>
          <a:xfrm>
            <a:off x="6693138" y="1537728"/>
            <a:ext cx="4685168" cy="3108543"/>
          </a:xfrm>
          <a:prstGeom prst="rect">
            <a:avLst/>
          </a:prstGeom>
          <a:noFill/>
        </p:spPr>
        <p:txBody>
          <a:bodyPr wrap="square">
            <a:spAutoFit/>
          </a:bodyPr>
          <a:lstStyle/>
          <a:p>
            <a:pPr marL="285750" indent="-285750" algn="just">
              <a:buFont typeface="Wingdings" panose="05000000000000000000" pitchFamily="2" charset="2"/>
              <a:buChar char="ü"/>
            </a:pPr>
            <a:r>
              <a:rPr lang="es-MX" sz="1400" dirty="0"/>
              <a:t>Con un 65.1% de menciones, la ampliación de la infraestructura tecnológica es una prioridad. La Universidad del Valle debe actualizar y expandir su infraestructura, incluidos servidores y redes, para satisfacer la creciente demanda de servicios digitales y académicos.</a:t>
            </a:r>
          </a:p>
          <a:p>
            <a:pPr marL="285750" indent="-285750" algn="just">
              <a:buFont typeface="Wingdings" panose="05000000000000000000" pitchFamily="2" charset="2"/>
              <a:buChar char="ü"/>
            </a:pPr>
            <a:endParaRPr lang="es-MX" sz="1400" dirty="0"/>
          </a:p>
          <a:p>
            <a:pPr marL="285750" indent="-285750" algn="just">
              <a:buFont typeface="Wingdings" panose="05000000000000000000" pitchFamily="2" charset="2"/>
              <a:buChar char="ü"/>
            </a:pPr>
            <a:r>
              <a:rPr lang="es-MX" sz="1400" dirty="0"/>
              <a:t>Con un 61.1% de menciones, la implementación de planes de mantenimiento físico y sostenibilidad ambiental también es crucial. Se requiere un plan sistemático de mantenimiento para garantizar la durabilidad de las instalaciones y promover prácticas sostenibles, como la energía renovable y el uso eficiente de recursos naturales.</a:t>
            </a:r>
            <a:endParaRPr lang="es-CO" sz="1400" dirty="0"/>
          </a:p>
        </p:txBody>
      </p:sp>
    </p:spTree>
    <p:extLst>
      <p:ext uri="{BB962C8B-B14F-4D97-AF65-F5344CB8AC3E}">
        <p14:creationId xmlns:p14="http://schemas.microsoft.com/office/powerpoint/2010/main" val="33917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4507997-8BA0-01A5-F34C-DFE8C63EC919}"/>
              </a:ext>
            </a:extLst>
          </p:cNvPr>
          <p:cNvSpPr txBox="1"/>
          <p:nvPr/>
        </p:nvSpPr>
        <p:spPr>
          <a:xfrm>
            <a:off x="1139923" y="102471"/>
            <a:ext cx="563206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i="0" dirty="0">
                <a:solidFill>
                  <a:schemeClr val="accent1"/>
                </a:solidFill>
                <a:effectLst/>
                <a:latin typeface="Segoe UI" panose="020B0502040204020203" pitchFamily="34" charset="0"/>
              </a:rPr>
              <a:t>Transformación Digital e Inteligencia Artificial</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graphicFrame>
        <p:nvGraphicFramePr>
          <p:cNvPr id="5" name="Tabla 4">
            <a:extLst>
              <a:ext uri="{FF2B5EF4-FFF2-40B4-BE49-F238E27FC236}">
                <a16:creationId xmlns:a16="http://schemas.microsoft.com/office/drawing/2014/main" id="{8B6AA23B-DBDC-B243-8C70-D2A4E5DB7267}"/>
              </a:ext>
            </a:extLst>
          </p:cNvPr>
          <p:cNvGraphicFramePr>
            <a:graphicFrameLocks noGrp="1"/>
          </p:cNvGraphicFramePr>
          <p:nvPr>
            <p:extLst>
              <p:ext uri="{D42A27DB-BD31-4B8C-83A1-F6EECF244321}">
                <p14:modId xmlns:p14="http://schemas.microsoft.com/office/powerpoint/2010/main" val="4097699402"/>
              </p:ext>
            </p:extLst>
          </p:nvPr>
        </p:nvGraphicFramePr>
        <p:xfrm>
          <a:off x="942677" y="1020797"/>
          <a:ext cx="5728919" cy="4143652"/>
        </p:xfrm>
        <a:graphic>
          <a:graphicData uri="http://schemas.openxmlformats.org/drawingml/2006/table">
            <a:tbl>
              <a:tblPr/>
              <a:tblGrid>
                <a:gridCol w="4062020">
                  <a:extLst>
                    <a:ext uri="{9D8B030D-6E8A-4147-A177-3AD203B41FA5}">
                      <a16:colId xmlns:a16="http://schemas.microsoft.com/office/drawing/2014/main" val="1609186242"/>
                    </a:ext>
                  </a:extLst>
                </a:gridCol>
                <a:gridCol w="631552">
                  <a:extLst>
                    <a:ext uri="{9D8B030D-6E8A-4147-A177-3AD203B41FA5}">
                      <a16:colId xmlns:a16="http://schemas.microsoft.com/office/drawing/2014/main" val="1390187741"/>
                    </a:ext>
                  </a:extLst>
                </a:gridCol>
                <a:gridCol w="1035347">
                  <a:extLst>
                    <a:ext uri="{9D8B030D-6E8A-4147-A177-3AD203B41FA5}">
                      <a16:colId xmlns:a16="http://schemas.microsoft.com/office/drawing/2014/main" val="2390551241"/>
                    </a:ext>
                  </a:extLst>
                </a:gridCol>
              </a:tblGrid>
              <a:tr h="207183">
                <a:tc>
                  <a:txBody>
                    <a:bodyPr/>
                    <a:lstStyle/>
                    <a:p>
                      <a:pPr algn="l" fontAlgn="b"/>
                      <a:r>
                        <a:rPr lang="es-CO" sz="1100" b="1" i="0" u="none" strike="noStrike">
                          <a:solidFill>
                            <a:srgbClr val="000000"/>
                          </a:solidFill>
                          <a:effectLst/>
                          <a:latin typeface="Aptos Narrow" panose="020B0004020202020204" pitchFamily="34" charset="0"/>
                        </a:rPr>
                        <a:t>Desafíos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Aptos Narrow" panose="020B0004020202020204" pitchFamily="34" charset="0"/>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738957"/>
                  </a:ext>
                </a:extLst>
              </a:tr>
              <a:tr h="414365">
                <a:tc>
                  <a:txBody>
                    <a:bodyPr/>
                    <a:lstStyle/>
                    <a:p>
                      <a:pPr algn="l" fontAlgn="b"/>
                      <a:r>
                        <a:rPr lang="es-MX" sz="1100" b="0" i="0" u="none" strike="noStrike" dirty="0">
                          <a:solidFill>
                            <a:srgbClr val="000000"/>
                          </a:solidFill>
                          <a:effectLst/>
                          <a:latin typeface="Aptos Narrow" panose="020B0004020202020204" pitchFamily="34" charset="0"/>
                        </a:rPr>
                        <a:t>Diseño de estrategias para implementar análisis avanzado de datos.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602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344162953"/>
                  </a:ext>
                </a:extLst>
              </a:tr>
              <a:tr h="414365">
                <a:tc>
                  <a:txBody>
                    <a:bodyPr/>
                    <a:lstStyle/>
                    <a:p>
                      <a:pPr algn="l" fontAlgn="b"/>
                      <a:r>
                        <a:rPr lang="es-MX" sz="1100" b="0" i="0" u="none" strike="noStrike" dirty="0">
                          <a:solidFill>
                            <a:srgbClr val="000000"/>
                          </a:solidFill>
                          <a:effectLst/>
                          <a:latin typeface="Aptos Narrow" panose="020B0004020202020204" pitchFamily="34" charset="0"/>
                        </a:rPr>
                        <a:t>Implementación de la transformación e innovación educativa.</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599</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58,3%</a:t>
                      </a:r>
                    </a:p>
                  </a:txBody>
                  <a:tcPr marL="9525" marR="9525" marT="9525" marB="0" anchor="b">
                    <a:lnL>
                      <a:noFill/>
                    </a:lnL>
                    <a:lnR>
                      <a:noFill/>
                    </a:lnR>
                    <a:lnT>
                      <a:noFill/>
                    </a:lnT>
                    <a:lnB>
                      <a:noFill/>
                    </a:lnB>
                    <a:solidFill>
                      <a:srgbClr val="65BF7D"/>
                    </a:solidFill>
                  </a:tcPr>
                </a:tc>
                <a:extLst>
                  <a:ext uri="{0D108BD9-81ED-4DB2-BD59-A6C34878D82A}">
                    <a16:rowId xmlns:a16="http://schemas.microsoft.com/office/drawing/2014/main" val="4031149091"/>
                  </a:ext>
                </a:extLst>
              </a:tr>
              <a:tr h="621548">
                <a:tc>
                  <a:txBody>
                    <a:bodyPr/>
                    <a:lstStyle/>
                    <a:p>
                      <a:pPr algn="l" fontAlgn="b"/>
                      <a:r>
                        <a:rPr lang="es-MX" sz="1100" b="0" i="0" u="none" strike="noStrike" dirty="0">
                          <a:solidFill>
                            <a:srgbClr val="000000"/>
                          </a:solidFill>
                          <a:effectLst/>
                          <a:latin typeface="Aptos Narrow" panose="020B0004020202020204" pitchFamily="34" charset="0"/>
                        </a:rPr>
                        <a:t>Utilización de la inteligencia artificial en el aprendizaje, la enseñanza, los trabajos académicos, entre otros.</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559</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54,4%</a:t>
                      </a:r>
                    </a:p>
                  </a:txBody>
                  <a:tcPr marL="9525" marR="9525" marT="9525" marB="0" anchor="b">
                    <a:lnL>
                      <a:noFill/>
                    </a:lnL>
                    <a:lnR>
                      <a:noFill/>
                    </a:lnR>
                    <a:lnT>
                      <a:noFill/>
                    </a:lnT>
                    <a:lnB>
                      <a:noFill/>
                    </a:lnB>
                    <a:solidFill>
                      <a:srgbClr val="7BC890"/>
                    </a:solidFill>
                  </a:tcPr>
                </a:tc>
                <a:extLst>
                  <a:ext uri="{0D108BD9-81ED-4DB2-BD59-A6C34878D82A}">
                    <a16:rowId xmlns:a16="http://schemas.microsoft.com/office/drawing/2014/main" val="1017049960"/>
                  </a:ext>
                </a:extLst>
              </a:tr>
              <a:tr h="414365">
                <a:tc>
                  <a:txBody>
                    <a:bodyPr/>
                    <a:lstStyle/>
                    <a:p>
                      <a:pPr algn="l" fontAlgn="b"/>
                      <a:r>
                        <a:rPr lang="es-MX" sz="1100" b="0" i="0" u="none" strike="noStrike" dirty="0">
                          <a:solidFill>
                            <a:srgbClr val="000000"/>
                          </a:solidFill>
                          <a:effectLst/>
                          <a:latin typeface="Aptos Narrow" panose="020B0004020202020204" pitchFamily="34" charset="0"/>
                        </a:rPr>
                        <a:t>Investigación y desarrollo en tecnologías emergentes e inteligencia artificial.</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336</a:t>
                      </a:r>
                    </a:p>
                  </a:txBody>
                  <a:tcPr marL="9525" marR="9525" marT="9525" marB="0" anchor="b">
                    <a:lnL>
                      <a:noFill/>
                    </a:lnL>
                    <a:lnR>
                      <a:noFill/>
                    </a:lnR>
                    <a:lnT>
                      <a:noFill/>
                    </a:lnT>
                    <a:lnB>
                      <a:noFill/>
                    </a:lnB>
                    <a:noFill/>
                  </a:tcPr>
                </a:tc>
                <a:tc>
                  <a:txBody>
                    <a:bodyPr/>
                    <a:lstStyle/>
                    <a:p>
                      <a:pPr algn="r" fontAlgn="b"/>
                      <a:r>
                        <a:rPr lang="es-CO" sz="1100" b="0" i="0" u="none" strike="noStrike" dirty="0">
                          <a:solidFill>
                            <a:srgbClr val="000000"/>
                          </a:solidFill>
                          <a:effectLst/>
                          <a:latin typeface="Aptos Narrow" panose="020B0004020202020204" pitchFamily="34" charset="0"/>
                        </a:rPr>
                        <a:t>32,7%</a:t>
                      </a:r>
                    </a:p>
                  </a:txBody>
                  <a:tcPr marL="9525" marR="9525" marT="9525" marB="0" anchor="b">
                    <a:lnL>
                      <a:noFill/>
                    </a:lnL>
                    <a:lnR>
                      <a:noFill/>
                    </a:lnR>
                    <a:lnT>
                      <a:noFill/>
                    </a:lnT>
                    <a:lnB>
                      <a:noFill/>
                    </a:lnB>
                    <a:solidFill>
                      <a:srgbClr val="F3F9F8"/>
                    </a:solidFill>
                  </a:tcPr>
                </a:tc>
                <a:extLst>
                  <a:ext uri="{0D108BD9-81ED-4DB2-BD59-A6C34878D82A}">
                    <a16:rowId xmlns:a16="http://schemas.microsoft.com/office/drawing/2014/main" val="581327633"/>
                  </a:ext>
                </a:extLst>
              </a:tr>
              <a:tr h="621548">
                <a:tc>
                  <a:txBody>
                    <a:bodyPr/>
                    <a:lstStyle/>
                    <a:p>
                      <a:pPr algn="l" fontAlgn="b"/>
                      <a:r>
                        <a:rPr lang="es-MX" sz="1100" b="0" i="0" u="none" strike="noStrike" dirty="0">
                          <a:solidFill>
                            <a:srgbClr val="000000"/>
                          </a:solidFill>
                          <a:effectLst/>
                          <a:latin typeface="Aptos Narrow" panose="020B0004020202020204" pitchFamily="34" charset="0"/>
                        </a:rPr>
                        <a:t>Promoción del uso de plataformas digitales para fortalecer la aplicación de la inteligencia artificial en la universid</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302</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29,4%</a:t>
                      </a:r>
                    </a:p>
                  </a:txBody>
                  <a:tcPr marL="9525" marR="9525" marT="9525" marB="0" anchor="b">
                    <a:lnL>
                      <a:noFill/>
                    </a:lnL>
                    <a:lnR>
                      <a:noFill/>
                    </a:lnR>
                    <a:lnT>
                      <a:noFill/>
                    </a:lnT>
                    <a:lnB>
                      <a:noFill/>
                    </a:lnB>
                    <a:solidFill>
                      <a:srgbClr val="FBE4E7"/>
                    </a:solidFill>
                  </a:tcPr>
                </a:tc>
                <a:extLst>
                  <a:ext uri="{0D108BD9-81ED-4DB2-BD59-A6C34878D82A}">
                    <a16:rowId xmlns:a16="http://schemas.microsoft.com/office/drawing/2014/main" val="1067546825"/>
                  </a:ext>
                </a:extLst>
              </a:tr>
              <a:tr h="414365">
                <a:tc>
                  <a:txBody>
                    <a:bodyPr/>
                    <a:lstStyle/>
                    <a:p>
                      <a:pPr algn="l" fontAlgn="b"/>
                      <a:r>
                        <a:rPr lang="es-MX" sz="1100" b="0" i="0" u="none" strike="noStrike" dirty="0">
                          <a:solidFill>
                            <a:srgbClr val="000000"/>
                          </a:solidFill>
                          <a:effectLst/>
                          <a:latin typeface="Aptos Narrow" panose="020B0004020202020204" pitchFamily="34" charset="0"/>
                        </a:rPr>
                        <a:t>Gobernanza de datos y ética para el uso de la inteligencia artificial.</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227</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22,1%</a:t>
                      </a:r>
                    </a:p>
                  </a:txBody>
                  <a:tcPr marL="9525" marR="9525" marT="9525" marB="0" anchor="b">
                    <a:lnL>
                      <a:noFill/>
                    </a:lnL>
                    <a:lnR>
                      <a:noFill/>
                    </a:lnR>
                    <a:lnT>
                      <a:noFill/>
                    </a:lnT>
                    <a:lnB>
                      <a:noFill/>
                    </a:lnB>
                    <a:solidFill>
                      <a:srgbClr val="F87E80"/>
                    </a:solidFill>
                  </a:tcPr>
                </a:tc>
                <a:extLst>
                  <a:ext uri="{0D108BD9-81ED-4DB2-BD59-A6C34878D82A}">
                    <a16:rowId xmlns:a16="http://schemas.microsoft.com/office/drawing/2014/main" val="3679025309"/>
                  </a:ext>
                </a:extLst>
              </a:tr>
              <a:tr h="414365">
                <a:tc>
                  <a:txBody>
                    <a:bodyPr/>
                    <a:lstStyle/>
                    <a:p>
                      <a:pPr algn="l" fontAlgn="b"/>
                      <a:r>
                        <a:rPr lang="es-MX" sz="1100" b="0" i="0" u="none" strike="noStrike" dirty="0">
                          <a:solidFill>
                            <a:srgbClr val="000000"/>
                          </a:solidFill>
                          <a:effectLst/>
                          <a:latin typeface="Aptos Narrow" panose="020B0004020202020204" pitchFamily="34" charset="0"/>
                        </a:rPr>
                        <a:t>Seguridad, salvaguarda, respaldo y protección de datos (ciberseguridad).</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220</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21,4%</a:t>
                      </a:r>
                    </a:p>
                  </a:txBody>
                  <a:tcPr marL="9525" marR="9525" marT="9525" marB="0" anchor="b">
                    <a:lnL>
                      <a:noFill/>
                    </a:lnL>
                    <a:lnR>
                      <a:noFill/>
                    </a:lnR>
                    <a:lnT>
                      <a:noFill/>
                    </a:lnT>
                    <a:lnB>
                      <a:noFill/>
                    </a:lnB>
                    <a:solidFill>
                      <a:srgbClr val="F87577"/>
                    </a:solidFill>
                  </a:tcPr>
                </a:tc>
                <a:extLst>
                  <a:ext uri="{0D108BD9-81ED-4DB2-BD59-A6C34878D82A}">
                    <a16:rowId xmlns:a16="http://schemas.microsoft.com/office/drawing/2014/main" val="2898487215"/>
                  </a:ext>
                </a:extLst>
              </a:tr>
              <a:tr h="621548">
                <a:tc>
                  <a:txBody>
                    <a:bodyPr/>
                    <a:lstStyle/>
                    <a:p>
                      <a:pPr algn="l" fontAlgn="b"/>
                      <a:r>
                        <a:rPr lang="es-MX" sz="1100" b="0" i="0" u="none" strike="noStrike" dirty="0">
                          <a:solidFill>
                            <a:srgbClr val="000000"/>
                          </a:solidFill>
                          <a:effectLst/>
                          <a:latin typeface="Aptos Narrow" panose="020B0004020202020204" pitchFamily="34" charset="0"/>
                        </a:rPr>
                        <a:t>Digitalización de procedimientos institucionales asociados a los procesos misionales Y administrativos.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a:solidFill>
                            <a:srgbClr val="000000"/>
                          </a:solidFill>
                          <a:effectLst/>
                          <a:latin typeface="Aptos Narrow" panose="020B0004020202020204" pitchFamily="34" charset="0"/>
                        </a:rPr>
                        <a:t>211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1100" b="0" i="0" u="none" strike="noStrike" dirty="0">
                          <a:solidFill>
                            <a:srgbClr val="000000"/>
                          </a:solidFill>
                          <a:effectLst/>
                          <a:latin typeface="Aptos Narrow" panose="020B0004020202020204" pitchFamily="34" charset="0"/>
                        </a:rPr>
                        <a:t>20,5%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612536785"/>
                  </a:ext>
                </a:extLst>
              </a:tr>
            </a:tbl>
          </a:graphicData>
        </a:graphic>
      </p:graphicFrame>
      <p:sp>
        <p:nvSpPr>
          <p:cNvPr id="3" name="CuadroTexto 2">
            <a:extLst>
              <a:ext uri="{FF2B5EF4-FFF2-40B4-BE49-F238E27FC236}">
                <a16:creationId xmlns:a16="http://schemas.microsoft.com/office/drawing/2014/main" id="{327CE8C3-D3E1-BDDA-EEE5-6C37DABF8623}"/>
              </a:ext>
            </a:extLst>
          </p:cNvPr>
          <p:cNvSpPr txBox="1"/>
          <p:nvPr/>
        </p:nvSpPr>
        <p:spPr>
          <a:xfrm>
            <a:off x="6771992" y="1457178"/>
            <a:ext cx="5281240" cy="3108543"/>
          </a:xfrm>
          <a:prstGeom prst="rect">
            <a:avLst/>
          </a:prstGeom>
          <a:noFill/>
        </p:spPr>
        <p:txBody>
          <a:bodyPr wrap="square">
            <a:spAutoFit/>
          </a:bodyPr>
          <a:lstStyle/>
          <a:p>
            <a:pPr marL="285750" indent="-285750" algn="just">
              <a:buFont typeface="Wingdings" panose="05000000000000000000" pitchFamily="2" charset="2"/>
              <a:buChar char="ü"/>
            </a:pPr>
            <a:r>
              <a:rPr lang="es-MX" sz="1400" dirty="0"/>
              <a:t>Las categorías más relevantes son el diseño de estrategias para análisis avanzado de datos (58.6%) y la transformación e innovación educativa (58.3%), lo que refleja un interés en utilizar datos para mejorar procesos académicos. La Universidad del Valle debe capacitar al personal en herramientas de análisis de datos para optimizar la toma de decisiones y personalizar el aprendizaje.</a:t>
            </a:r>
          </a:p>
          <a:p>
            <a:pPr marL="285750" indent="-285750" algn="just">
              <a:buFont typeface="Wingdings" panose="05000000000000000000" pitchFamily="2" charset="2"/>
              <a:buChar char="ü"/>
            </a:pPr>
            <a:endParaRPr lang="es-MX" sz="1400" dirty="0"/>
          </a:p>
          <a:p>
            <a:pPr marL="285750" indent="-285750" algn="just">
              <a:buFont typeface="Wingdings" panose="05000000000000000000" pitchFamily="2" charset="2"/>
              <a:buChar char="ü"/>
            </a:pPr>
            <a:r>
              <a:rPr lang="es-MX" sz="1400" dirty="0"/>
              <a:t>La inteligencia artificial en el aprendizaje y la enseñanza también es prioritaria, con un 54.4% de menciones. La universidad debe fomentar su uso desarrollando recursos educativos asistidos por IA y plataformas interactivas, incluyendo cursos especializados en IA e integrando tecnologías emergentes en los currículos.</a:t>
            </a:r>
            <a:endParaRPr lang="es-CO" sz="1400" dirty="0"/>
          </a:p>
        </p:txBody>
      </p:sp>
      <p:pic>
        <p:nvPicPr>
          <p:cNvPr id="4" name="Imagen 3">
            <a:extLst>
              <a:ext uri="{FF2B5EF4-FFF2-40B4-BE49-F238E27FC236}">
                <a16:creationId xmlns:a16="http://schemas.microsoft.com/office/drawing/2014/main" id="{32B2A5AE-4D1D-246C-FAD2-F0CECFB087E7}"/>
              </a:ext>
            </a:extLst>
          </p:cNvPr>
          <p:cNvPicPr>
            <a:picLocks noChangeAspect="1"/>
          </p:cNvPicPr>
          <p:nvPr/>
        </p:nvPicPr>
        <p:blipFill>
          <a:blip r:embed="rId2">
            <a:alphaModFix amt="35000"/>
          </a:blip>
          <a:stretch>
            <a:fillRect/>
          </a:stretch>
        </p:blipFill>
        <p:spPr>
          <a:xfrm>
            <a:off x="6671596" y="15141"/>
            <a:ext cx="1431258" cy="1005656"/>
          </a:xfrm>
          <a:prstGeom prst="rect">
            <a:avLst/>
          </a:prstGeom>
        </p:spPr>
      </p:pic>
    </p:spTree>
    <p:extLst>
      <p:ext uri="{BB962C8B-B14F-4D97-AF65-F5344CB8AC3E}">
        <p14:creationId xmlns:p14="http://schemas.microsoft.com/office/powerpoint/2010/main" val="1920229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3DCC-26D2-0B8A-DF87-00934FE5C010}"/>
            </a:ext>
          </a:extLst>
        </p:cNvPr>
        <p:cNvGrpSpPr/>
        <p:nvPr/>
      </p:nvGrpSpPr>
      <p:grpSpPr>
        <a:xfrm>
          <a:off x="0" y="0"/>
          <a:ext cx="0" cy="0"/>
          <a:chOff x="0" y="0"/>
          <a:chExt cx="0" cy="0"/>
        </a:xfrm>
      </p:grpSpPr>
      <p:pic>
        <p:nvPicPr>
          <p:cNvPr id="8" name="Imagen 7" descr="Diagrama, Esquemático&#10;&#10;Descripción generada automáticamente">
            <a:extLst>
              <a:ext uri="{FF2B5EF4-FFF2-40B4-BE49-F238E27FC236}">
                <a16:creationId xmlns:a16="http://schemas.microsoft.com/office/drawing/2014/main" id="{B59D1D9C-F36C-81C5-E3A6-9A46BB0C49BE}"/>
              </a:ext>
            </a:extLst>
          </p:cNvPr>
          <p:cNvPicPr>
            <a:picLocks noChangeAspect="1"/>
          </p:cNvPicPr>
          <p:nvPr/>
        </p:nvPicPr>
        <p:blipFill>
          <a:blip r:embed="rId2"/>
          <a:stretch>
            <a:fillRect/>
          </a:stretch>
        </p:blipFill>
        <p:spPr>
          <a:xfrm>
            <a:off x="1222219" y="1024742"/>
            <a:ext cx="8881444" cy="4995812"/>
          </a:xfrm>
          <a:prstGeom prst="rect">
            <a:avLst/>
          </a:prstGeom>
        </p:spPr>
      </p:pic>
      <p:sp>
        <p:nvSpPr>
          <p:cNvPr id="15" name="CuadroTexto 14">
            <a:extLst>
              <a:ext uri="{FF2B5EF4-FFF2-40B4-BE49-F238E27FC236}">
                <a16:creationId xmlns:a16="http://schemas.microsoft.com/office/drawing/2014/main" id="{C9989D89-6D51-1742-6B2F-2719DA4FAE51}"/>
              </a:ext>
            </a:extLst>
          </p:cNvPr>
          <p:cNvSpPr txBox="1"/>
          <p:nvPr/>
        </p:nvSpPr>
        <p:spPr>
          <a:xfrm>
            <a:off x="892320" y="15141"/>
            <a:ext cx="563206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u="none" strike="noStrike" kern="1200" cap="none" spc="0" normalizeH="0" baseline="0" noProof="0" dirty="0">
                <a:ln>
                  <a:noFill/>
                </a:ln>
                <a:solidFill>
                  <a:schemeClr val="accent1"/>
                </a:solidFill>
                <a:uLnTx/>
                <a:uFillTx/>
                <a:latin typeface="Segoe UI" panose="020B0502040204020203" pitchFamily="34" charset="0"/>
                <a:ea typeface="+mn-ea"/>
                <a:cs typeface="+mn-cs"/>
              </a:rPr>
              <a:t>Desafíos con menor porcentaje de escogencia </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5656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144C866-25E6-49D4-27C4-33256B0C85D7}"/>
              </a:ext>
            </a:extLst>
          </p:cNvPr>
          <p:cNvSpPr txBox="1"/>
          <p:nvPr/>
        </p:nvSpPr>
        <p:spPr>
          <a:xfrm>
            <a:off x="707324" y="63151"/>
            <a:ext cx="2847902" cy="5632311"/>
          </a:xfrm>
          <a:prstGeom prst="rect">
            <a:avLst/>
          </a:prstGeom>
          <a:noFill/>
        </p:spPr>
        <p:txBody>
          <a:bodyPr wrap="square" rtlCol="0">
            <a:spAutoFit/>
          </a:bodyPr>
          <a:lstStyle/>
          <a:p>
            <a:r>
              <a:rPr lang="es-CO" sz="2000" b="1" dirty="0"/>
              <a:t>Conclusión:</a:t>
            </a:r>
            <a:r>
              <a:rPr lang="es-CO" sz="2000" dirty="0"/>
              <a:t> Todas las priorizaciones identificadas por los 1.028 encuestados, coinciden con las que se realizaron en la desagregación de las 11 Mesas Temáticas Convergentes seleccionadas por los participantes en forma independiente en los ejercicios de discusión que se ejecutaron en la Sesión No. 2 de los ciclos de talleres híbridos realizados en la Universidad. </a:t>
            </a:r>
          </a:p>
        </p:txBody>
      </p:sp>
      <p:pic>
        <p:nvPicPr>
          <p:cNvPr id="6" name="Imagen 5">
            <a:extLst>
              <a:ext uri="{FF2B5EF4-FFF2-40B4-BE49-F238E27FC236}">
                <a16:creationId xmlns:a16="http://schemas.microsoft.com/office/drawing/2014/main" id="{60511533-EB3E-5753-C7C8-D1468BF6DFAD}"/>
              </a:ext>
            </a:extLst>
          </p:cNvPr>
          <p:cNvPicPr>
            <a:picLocks noChangeAspect="1"/>
          </p:cNvPicPr>
          <p:nvPr/>
        </p:nvPicPr>
        <p:blipFill>
          <a:blip r:embed="rId2"/>
          <a:stretch>
            <a:fillRect/>
          </a:stretch>
        </p:blipFill>
        <p:spPr>
          <a:xfrm>
            <a:off x="3860073" y="7703"/>
            <a:ext cx="4006560" cy="6087416"/>
          </a:xfrm>
          <a:prstGeom prst="rect">
            <a:avLst/>
          </a:prstGeom>
        </p:spPr>
      </p:pic>
      <p:sp>
        <p:nvSpPr>
          <p:cNvPr id="7" name="CuadroTexto 6">
            <a:extLst>
              <a:ext uri="{FF2B5EF4-FFF2-40B4-BE49-F238E27FC236}">
                <a16:creationId xmlns:a16="http://schemas.microsoft.com/office/drawing/2014/main" id="{3E8F268C-E01D-015A-4166-94D770E8AA83}"/>
              </a:ext>
            </a:extLst>
          </p:cNvPr>
          <p:cNvSpPr txBox="1"/>
          <p:nvPr/>
        </p:nvSpPr>
        <p:spPr>
          <a:xfrm>
            <a:off x="7866633" y="969407"/>
            <a:ext cx="3990272" cy="1077218"/>
          </a:xfrm>
          <a:prstGeom prst="rect">
            <a:avLst/>
          </a:prstGeom>
          <a:solidFill>
            <a:srgbClr val="FF0000"/>
          </a:solidFill>
        </p:spPr>
        <p:txBody>
          <a:bodyPr wrap="square" rtlCol="0">
            <a:spAutoFit/>
          </a:bodyPr>
          <a:lstStyle/>
          <a:p>
            <a:pPr algn="just"/>
            <a:r>
              <a:rPr lang="es-CO" sz="1600" dirty="0">
                <a:solidFill>
                  <a:schemeClr val="bg1"/>
                </a:solidFill>
              </a:rPr>
              <a:t>Las nueve (9) temáticas priorizadas en la reunión con el equipo del Consejo Superior, Académico y Directivo de Univalle en Abril 24 de 2024 son:</a:t>
            </a:r>
          </a:p>
        </p:txBody>
      </p:sp>
      <p:sp>
        <p:nvSpPr>
          <p:cNvPr id="8" name="Flecha izquierda 7">
            <a:extLst>
              <a:ext uri="{FF2B5EF4-FFF2-40B4-BE49-F238E27FC236}">
                <a16:creationId xmlns:a16="http://schemas.microsoft.com/office/drawing/2014/main" id="{AE6A0911-AECC-6C5F-D95E-FF5A7A16954B}"/>
              </a:ext>
            </a:extLst>
          </p:cNvPr>
          <p:cNvSpPr/>
          <p:nvPr/>
        </p:nvSpPr>
        <p:spPr>
          <a:xfrm>
            <a:off x="7866633" y="509552"/>
            <a:ext cx="1291328" cy="38307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583AB1D4-26C5-F693-7953-648F4985A275}"/>
              </a:ext>
            </a:extLst>
          </p:cNvPr>
          <p:cNvSpPr txBox="1"/>
          <p:nvPr/>
        </p:nvSpPr>
        <p:spPr>
          <a:xfrm>
            <a:off x="7866633" y="2123406"/>
            <a:ext cx="4257892" cy="2862322"/>
          </a:xfrm>
          <a:prstGeom prst="rect">
            <a:avLst/>
          </a:prstGeom>
          <a:noFill/>
        </p:spPr>
        <p:txBody>
          <a:bodyPr wrap="square" rtlCol="0">
            <a:spAutoFit/>
          </a:bodyPr>
          <a:lstStyle/>
          <a:p>
            <a:pPr marL="342900" indent="-342900">
              <a:buAutoNum type="arabicPeriod"/>
            </a:pPr>
            <a:r>
              <a:rPr lang="es-CO" dirty="0"/>
              <a:t>Transformación Digital y Tecnológica.</a:t>
            </a:r>
          </a:p>
          <a:p>
            <a:pPr marL="342900" indent="-342900">
              <a:buAutoNum type="arabicPeriod"/>
            </a:pPr>
            <a:r>
              <a:rPr lang="es-CO" dirty="0"/>
              <a:t>Investigación.</a:t>
            </a:r>
          </a:p>
          <a:p>
            <a:pPr marL="342900" indent="-342900">
              <a:buAutoNum type="arabicPeriod"/>
            </a:pPr>
            <a:r>
              <a:rPr lang="es-CO" dirty="0"/>
              <a:t>Alianza con el Gobierno y Empresas.</a:t>
            </a:r>
          </a:p>
          <a:p>
            <a:pPr marL="342900" indent="-342900">
              <a:buAutoNum type="arabicPeriod"/>
            </a:pPr>
            <a:r>
              <a:rPr lang="es-CO" dirty="0"/>
              <a:t>Internacionalización.</a:t>
            </a:r>
          </a:p>
          <a:p>
            <a:pPr marL="342900" indent="-342900">
              <a:buAutoNum type="arabicPeriod"/>
            </a:pPr>
            <a:r>
              <a:rPr lang="es-CO" dirty="0"/>
              <a:t>Sostenibilidad Financiera.</a:t>
            </a:r>
          </a:p>
          <a:p>
            <a:pPr marL="342900" indent="-342900">
              <a:buAutoNum type="arabicPeriod"/>
            </a:pPr>
            <a:r>
              <a:rPr lang="es-CO" dirty="0"/>
              <a:t>Cultura Organizacional.</a:t>
            </a:r>
          </a:p>
          <a:p>
            <a:pPr marL="342900" indent="-342900">
              <a:buAutoNum type="arabicPeriod"/>
            </a:pPr>
            <a:r>
              <a:rPr lang="es-CO" dirty="0"/>
              <a:t>Inclusión y Diversidad.</a:t>
            </a:r>
          </a:p>
          <a:p>
            <a:pPr marL="342900" indent="-342900">
              <a:buAutoNum type="arabicPeriod"/>
            </a:pPr>
            <a:r>
              <a:rPr lang="es-CO" dirty="0"/>
              <a:t>Sostenibilidad física y ambiental. </a:t>
            </a:r>
          </a:p>
          <a:p>
            <a:pPr marL="342900" indent="-342900">
              <a:buAutoNum type="arabicPeriod"/>
            </a:pPr>
            <a:r>
              <a:rPr lang="es-CO" dirty="0"/>
              <a:t>Regionalización.</a:t>
            </a:r>
          </a:p>
          <a:p>
            <a:pPr marL="342900" indent="-342900">
              <a:buAutoNum type="arabicPeriod"/>
            </a:pPr>
            <a:endParaRPr lang="es-CO" dirty="0"/>
          </a:p>
        </p:txBody>
      </p:sp>
      <p:sp>
        <p:nvSpPr>
          <p:cNvPr id="10" name="CuadroTexto 9">
            <a:extLst>
              <a:ext uri="{FF2B5EF4-FFF2-40B4-BE49-F238E27FC236}">
                <a16:creationId xmlns:a16="http://schemas.microsoft.com/office/drawing/2014/main" id="{ED8F28EB-D58B-EA5A-168F-5C7C8904992F}"/>
              </a:ext>
            </a:extLst>
          </p:cNvPr>
          <p:cNvSpPr txBox="1"/>
          <p:nvPr/>
        </p:nvSpPr>
        <p:spPr>
          <a:xfrm>
            <a:off x="7903859" y="4770121"/>
            <a:ext cx="3915819" cy="584775"/>
          </a:xfrm>
          <a:prstGeom prst="rect">
            <a:avLst/>
          </a:prstGeom>
          <a:solidFill>
            <a:srgbClr val="FF0000"/>
          </a:solidFill>
        </p:spPr>
        <p:txBody>
          <a:bodyPr wrap="square" rtlCol="0">
            <a:spAutoFit/>
          </a:bodyPr>
          <a:lstStyle>
            <a:defPPr>
              <a:defRPr lang="es-CO"/>
            </a:defPPr>
            <a:lvl1pPr algn="just">
              <a:defRPr sz="1600">
                <a:solidFill>
                  <a:schemeClr val="bg1"/>
                </a:solidFill>
              </a:defRPr>
            </a:lvl1pPr>
          </a:lstStyle>
          <a:p>
            <a:r>
              <a:rPr lang="es-CO" dirty="0"/>
              <a:t>Políticamente, se incluyó como tema 10 la Autonomía y Gobernanza.</a:t>
            </a:r>
          </a:p>
        </p:txBody>
      </p:sp>
    </p:spTree>
    <p:extLst>
      <p:ext uri="{BB962C8B-B14F-4D97-AF65-F5344CB8AC3E}">
        <p14:creationId xmlns:p14="http://schemas.microsoft.com/office/powerpoint/2010/main" val="2526539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D942A-D053-8210-BF56-0FB4F94A2AE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EB2F7BC-AAAB-00EF-5DFE-5EFA19545E29}"/>
              </a:ext>
            </a:extLst>
          </p:cNvPr>
          <p:cNvSpPr txBox="1"/>
          <p:nvPr/>
        </p:nvSpPr>
        <p:spPr>
          <a:xfrm>
            <a:off x="4146211" y="2352312"/>
            <a:ext cx="3601758" cy="707886"/>
          </a:xfrm>
          <a:prstGeom prst="rect">
            <a:avLst/>
          </a:prstGeom>
          <a:noFill/>
        </p:spPr>
        <p:txBody>
          <a:bodyPr wrap="square" rtlCol="0">
            <a:spAutoFit/>
          </a:bodyPr>
          <a:lstStyle/>
          <a:p>
            <a:pPr algn="ctr"/>
            <a:r>
              <a:rPr lang="es-CO" sz="4000" dirty="0">
                <a:solidFill>
                  <a:srgbClr val="FF0000"/>
                </a:solidFill>
              </a:rPr>
              <a:t>¡GRACIAS!</a:t>
            </a:r>
          </a:p>
        </p:txBody>
      </p:sp>
    </p:spTree>
    <p:extLst>
      <p:ext uri="{BB962C8B-B14F-4D97-AF65-F5344CB8AC3E}">
        <p14:creationId xmlns:p14="http://schemas.microsoft.com/office/powerpoint/2010/main" val="3648493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10C40-B32F-10EF-18AA-BDB222D293DC}"/>
              </a:ext>
            </a:extLst>
          </p:cNvPr>
          <p:cNvSpPr>
            <a:spLocks noGrp="1"/>
          </p:cNvSpPr>
          <p:nvPr>
            <p:ph type="title"/>
          </p:nvPr>
        </p:nvSpPr>
        <p:spPr>
          <a:xfrm>
            <a:off x="835496" y="-27695"/>
            <a:ext cx="7979999" cy="711451"/>
          </a:xfrm>
        </p:spPr>
        <p:txBody>
          <a:bodyPr>
            <a:normAutofit/>
          </a:bodyPr>
          <a:lstStyle/>
          <a:p>
            <a:r>
              <a:rPr lang="es-CO" sz="3200" dirty="0"/>
              <a:t>Consideraciones técnicas</a:t>
            </a:r>
          </a:p>
        </p:txBody>
      </p:sp>
      <p:sp>
        <p:nvSpPr>
          <p:cNvPr id="3" name="Marcador de contenido 2">
            <a:extLst>
              <a:ext uri="{FF2B5EF4-FFF2-40B4-BE49-F238E27FC236}">
                <a16:creationId xmlns:a16="http://schemas.microsoft.com/office/drawing/2014/main" id="{2F4C9D8F-04F9-6F1F-31FD-C813E4353BE1}"/>
              </a:ext>
            </a:extLst>
          </p:cNvPr>
          <p:cNvSpPr>
            <a:spLocks noGrp="1"/>
          </p:cNvSpPr>
          <p:nvPr>
            <p:ph idx="1"/>
          </p:nvPr>
        </p:nvSpPr>
        <p:spPr>
          <a:xfrm>
            <a:off x="909422" y="1139478"/>
            <a:ext cx="10892224" cy="2857602"/>
          </a:xfrm>
        </p:spPr>
        <p:txBody>
          <a:bodyPr>
            <a:normAutofit/>
          </a:bodyPr>
          <a:lstStyle/>
          <a:p>
            <a:pPr algn="just"/>
            <a:r>
              <a:rPr lang="es-MX" sz="1400" b="0" i="0" dirty="0">
                <a:solidFill>
                  <a:schemeClr val="accent1"/>
                </a:solidFill>
                <a:effectLst/>
              </a:rPr>
              <a:t>Objetivo</a:t>
            </a:r>
            <a:r>
              <a:rPr lang="es-MX" sz="1400" b="0" i="0" dirty="0">
                <a:solidFill>
                  <a:srgbClr val="000000"/>
                </a:solidFill>
                <a:effectLst/>
              </a:rPr>
              <a:t>: Contribuir con la priorización de los temas fundamentales en la construcción colectiva del plan estratégico de desarrollo considerando los análisis por Mesas Temáticas Convergentes (MTC) y los diálogos sobre el abordaje de los grandes desafíos en el futuro de </a:t>
            </a:r>
            <a:r>
              <a:rPr lang="es-MX" sz="1400" dirty="0">
                <a:solidFill>
                  <a:srgbClr val="000000"/>
                </a:solidFill>
              </a:rPr>
              <a:t>l</a:t>
            </a:r>
            <a:r>
              <a:rPr lang="es-MX" sz="1400" b="0" i="0" dirty="0">
                <a:solidFill>
                  <a:srgbClr val="000000"/>
                </a:solidFill>
                <a:effectLst/>
              </a:rPr>
              <a:t>a Universidad. </a:t>
            </a:r>
          </a:p>
          <a:p>
            <a:pPr algn="just"/>
            <a:r>
              <a:rPr lang="es-MX" sz="1400" b="0" i="0" dirty="0">
                <a:solidFill>
                  <a:schemeClr val="accent1"/>
                </a:solidFill>
                <a:effectLst/>
              </a:rPr>
              <a:t>Período de recolección</a:t>
            </a:r>
            <a:r>
              <a:rPr lang="es-MX" sz="1400" b="0" i="0" dirty="0">
                <a:solidFill>
                  <a:srgbClr val="000000"/>
                </a:solidFill>
                <a:effectLst/>
              </a:rPr>
              <a:t>: Tercer Trimestre (julio, agosto, septiembre) de 2024.</a:t>
            </a:r>
          </a:p>
          <a:p>
            <a:pPr algn="just"/>
            <a:r>
              <a:rPr lang="es-MX" sz="1400" dirty="0">
                <a:solidFill>
                  <a:schemeClr val="accent1"/>
                </a:solidFill>
              </a:rPr>
              <a:t>Período de aplicación y tipo de encuesta</a:t>
            </a:r>
            <a:r>
              <a:rPr lang="es-MX" sz="1400" dirty="0">
                <a:solidFill>
                  <a:srgbClr val="000000"/>
                </a:solidFill>
              </a:rPr>
              <a:t>: 23/jul/2024 a 26/sep/2024. Realizada por autodiligenciamiento. </a:t>
            </a:r>
          </a:p>
          <a:p>
            <a:pPr algn="just"/>
            <a:r>
              <a:rPr lang="es-MX" sz="1400" dirty="0">
                <a:solidFill>
                  <a:schemeClr val="accent1"/>
                </a:solidFill>
              </a:rPr>
              <a:t>Delimitación geográfica</a:t>
            </a:r>
            <a:r>
              <a:rPr lang="es-MX" sz="1400" dirty="0">
                <a:solidFill>
                  <a:srgbClr val="000000"/>
                </a:solidFill>
              </a:rPr>
              <a:t>: a nivel departamental del Valle del Cauca y Cauca de acuerdo con las diferentes sedes regionales y algunos externos a las localizaciones de la Universidad.</a:t>
            </a:r>
          </a:p>
          <a:p>
            <a:pPr algn="just"/>
            <a:r>
              <a:rPr lang="es-MX" sz="1400" dirty="0">
                <a:solidFill>
                  <a:schemeClr val="accent1"/>
                </a:solidFill>
              </a:rPr>
              <a:t>Unidades de análisis</a:t>
            </a:r>
            <a:r>
              <a:rPr lang="es-MX" sz="1400" dirty="0">
                <a:solidFill>
                  <a:srgbClr val="000000"/>
                </a:solidFill>
              </a:rPr>
              <a:t>: N=1.028 observaciones  que se distribuyen así:</a:t>
            </a:r>
          </a:p>
        </p:txBody>
      </p:sp>
      <p:pic>
        <p:nvPicPr>
          <p:cNvPr id="6" name="Imagen 5">
            <a:extLst>
              <a:ext uri="{FF2B5EF4-FFF2-40B4-BE49-F238E27FC236}">
                <a16:creationId xmlns:a16="http://schemas.microsoft.com/office/drawing/2014/main" id="{371D771E-DC96-AAD0-CF09-B4115FED9CD0}"/>
              </a:ext>
            </a:extLst>
          </p:cNvPr>
          <p:cNvPicPr>
            <a:picLocks noChangeAspect="1"/>
          </p:cNvPicPr>
          <p:nvPr/>
        </p:nvPicPr>
        <p:blipFill>
          <a:blip r:embed="rId2"/>
          <a:stretch>
            <a:fillRect/>
          </a:stretch>
        </p:blipFill>
        <p:spPr>
          <a:xfrm>
            <a:off x="1063335" y="3713733"/>
            <a:ext cx="1165509" cy="1026861"/>
          </a:xfrm>
          <a:prstGeom prst="rect">
            <a:avLst/>
          </a:prstGeom>
        </p:spPr>
      </p:pic>
      <p:sp>
        <p:nvSpPr>
          <p:cNvPr id="7" name="CuadroTexto 6">
            <a:extLst>
              <a:ext uri="{FF2B5EF4-FFF2-40B4-BE49-F238E27FC236}">
                <a16:creationId xmlns:a16="http://schemas.microsoft.com/office/drawing/2014/main" id="{163C6B4F-43C4-72A1-69C7-A8C1406BE0E5}"/>
              </a:ext>
            </a:extLst>
          </p:cNvPr>
          <p:cNvSpPr txBox="1"/>
          <p:nvPr/>
        </p:nvSpPr>
        <p:spPr>
          <a:xfrm>
            <a:off x="2311313" y="3958633"/>
            <a:ext cx="1421394" cy="677108"/>
          </a:xfrm>
          <a:prstGeom prst="rect">
            <a:avLst/>
          </a:prstGeom>
          <a:noFill/>
        </p:spPr>
        <p:txBody>
          <a:bodyPr wrap="square" rtlCol="0">
            <a:spAutoFit/>
          </a:bodyPr>
          <a:lstStyle/>
          <a:p>
            <a:r>
              <a:rPr lang="es-CO" sz="1400" b="1" dirty="0">
                <a:solidFill>
                  <a:schemeClr val="accent1"/>
                </a:solidFill>
              </a:rPr>
              <a:t>154 (15%)</a:t>
            </a:r>
          </a:p>
          <a:p>
            <a:r>
              <a:rPr lang="es-CO" sz="1200" i="1" dirty="0"/>
              <a:t>Docentes y profesores</a:t>
            </a:r>
          </a:p>
        </p:txBody>
      </p:sp>
      <p:pic>
        <p:nvPicPr>
          <p:cNvPr id="9" name="Imagen 8">
            <a:extLst>
              <a:ext uri="{FF2B5EF4-FFF2-40B4-BE49-F238E27FC236}">
                <a16:creationId xmlns:a16="http://schemas.microsoft.com/office/drawing/2014/main" id="{262A064F-0F8E-872F-CF50-6863F838C3DE}"/>
              </a:ext>
            </a:extLst>
          </p:cNvPr>
          <p:cNvPicPr>
            <a:picLocks noChangeAspect="1"/>
          </p:cNvPicPr>
          <p:nvPr/>
        </p:nvPicPr>
        <p:blipFill>
          <a:blip r:embed="rId3"/>
          <a:stretch>
            <a:fillRect/>
          </a:stretch>
        </p:blipFill>
        <p:spPr>
          <a:xfrm>
            <a:off x="1080804" y="5093897"/>
            <a:ext cx="1230509" cy="752899"/>
          </a:xfrm>
          <a:prstGeom prst="rect">
            <a:avLst/>
          </a:prstGeom>
        </p:spPr>
      </p:pic>
      <p:sp>
        <p:nvSpPr>
          <p:cNvPr id="10" name="CuadroTexto 9">
            <a:extLst>
              <a:ext uri="{FF2B5EF4-FFF2-40B4-BE49-F238E27FC236}">
                <a16:creationId xmlns:a16="http://schemas.microsoft.com/office/drawing/2014/main" id="{59572C17-5408-930F-4855-E75939C3E4C9}"/>
              </a:ext>
            </a:extLst>
          </p:cNvPr>
          <p:cNvSpPr txBox="1"/>
          <p:nvPr/>
        </p:nvSpPr>
        <p:spPr>
          <a:xfrm>
            <a:off x="2311313" y="5208736"/>
            <a:ext cx="1175560" cy="492443"/>
          </a:xfrm>
          <a:prstGeom prst="rect">
            <a:avLst/>
          </a:prstGeom>
          <a:noFill/>
        </p:spPr>
        <p:txBody>
          <a:bodyPr wrap="square" rtlCol="0">
            <a:spAutoFit/>
          </a:bodyPr>
          <a:lstStyle/>
          <a:p>
            <a:r>
              <a:rPr lang="es-CO" sz="1400" b="1" dirty="0">
                <a:solidFill>
                  <a:schemeClr val="accent1"/>
                </a:solidFill>
              </a:rPr>
              <a:t>230 (22.4%)</a:t>
            </a:r>
          </a:p>
          <a:p>
            <a:r>
              <a:rPr lang="es-CO" sz="1200" i="1" dirty="0"/>
              <a:t>Egresados</a:t>
            </a:r>
            <a:endParaRPr lang="es-CO" sz="1400" i="1" dirty="0"/>
          </a:p>
        </p:txBody>
      </p:sp>
      <p:pic>
        <p:nvPicPr>
          <p:cNvPr id="12" name="Imagen 11">
            <a:extLst>
              <a:ext uri="{FF2B5EF4-FFF2-40B4-BE49-F238E27FC236}">
                <a16:creationId xmlns:a16="http://schemas.microsoft.com/office/drawing/2014/main" id="{E276AB1E-D63B-2458-4C4C-44A32006B18E}"/>
              </a:ext>
            </a:extLst>
          </p:cNvPr>
          <p:cNvPicPr>
            <a:picLocks noChangeAspect="1"/>
          </p:cNvPicPr>
          <p:nvPr/>
        </p:nvPicPr>
        <p:blipFill>
          <a:blip r:embed="rId4"/>
          <a:stretch>
            <a:fillRect/>
          </a:stretch>
        </p:blipFill>
        <p:spPr>
          <a:xfrm>
            <a:off x="3759722" y="3816404"/>
            <a:ext cx="954212" cy="956743"/>
          </a:xfrm>
          <a:prstGeom prst="rect">
            <a:avLst/>
          </a:prstGeom>
        </p:spPr>
      </p:pic>
      <p:sp>
        <p:nvSpPr>
          <p:cNvPr id="13" name="CuadroTexto 12">
            <a:extLst>
              <a:ext uri="{FF2B5EF4-FFF2-40B4-BE49-F238E27FC236}">
                <a16:creationId xmlns:a16="http://schemas.microsoft.com/office/drawing/2014/main" id="{EBE49F0E-4504-6452-16A6-3DFB068F5EF9}"/>
              </a:ext>
            </a:extLst>
          </p:cNvPr>
          <p:cNvSpPr txBox="1"/>
          <p:nvPr/>
        </p:nvSpPr>
        <p:spPr>
          <a:xfrm>
            <a:off x="4996192" y="3958633"/>
            <a:ext cx="1359343" cy="861774"/>
          </a:xfrm>
          <a:prstGeom prst="rect">
            <a:avLst/>
          </a:prstGeom>
          <a:noFill/>
        </p:spPr>
        <p:txBody>
          <a:bodyPr wrap="square" rtlCol="0">
            <a:spAutoFit/>
          </a:bodyPr>
          <a:lstStyle/>
          <a:p>
            <a:r>
              <a:rPr lang="es-CO" sz="1400" b="1" dirty="0">
                <a:solidFill>
                  <a:schemeClr val="accent1"/>
                </a:solidFill>
              </a:rPr>
              <a:t>412 (40%)</a:t>
            </a:r>
          </a:p>
          <a:p>
            <a:r>
              <a:rPr lang="es-CO" sz="1200" i="1" dirty="0"/>
              <a:t>Estudiantes pregrado y posgrado</a:t>
            </a:r>
          </a:p>
        </p:txBody>
      </p:sp>
      <p:pic>
        <p:nvPicPr>
          <p:cNvPr id="15" name="Imagen 14">
            <a:extLst>
              <a:ext uri="{FF2B5EF4-FFF2-40B4-BE49-F238E27FC236}">
                <a16:creationId xmlns:a16="http://schemas.microsoft.com/office/drawing/2014/main" id="{8C654FB7-924F-650E-92F5-F6584CE533AC}"/>
              </a:ext>
            </a:extLst>
          </p:cNvPr>
          <p:cNvPicPr>
            <a:picLocks noChangeAspect="1"/>
          </p:cNvPicPr>
          <p:nvPr/>
        </p:nvPicPr>
        <p:blipFill>
          <a:blip r:embed="rId5"/>
          <a:stretch>
            <a:fillRect/>
          </a:stretch>
        </p:blipFill>
        <p:spPr>
          <a:xfrm>
            <a:off x="9543648" y="4846345"/>
            <a:ext cx="728453" cy="1162905"/>
          </a:xfrm>
          <a:prstGeom prst="rect">
            <a:avLst/>
          </a:prstGeom>
        </p:spPr>
      </p:pic>
      <p:sp>
        <p:nvSpPr>
          <p:cNvPr id="20" name="CuadroTexto 19">
            <a:extLst>
              <a:ext uri="{FF2B5EF4-FFF2-40B4-BE49-F238E27FC236}">
                <a16:creationId xmlns:a16="http://schemas.microsoft.com/office/drawing/2014/main" id="{E278C9A4-5711-6DC7-C666-48C1981324B2}"/>
              </a:ext>
            </a:extLst>
          </p:cNvPr>
          <p:cNvSpPr txBox="1"/>
          <p:nvPr/>
        </p:nvSpPr>
        <p:spPr>
          <a:xfrm>
            <a:off x="4996191" y="5093897"/>
            <a:ext cx="1359343" cy="861774"/>
          </a:xfrm>
          <a:prstGeom prst="rect">
            <a:avLst/>
          </a:prstGeom>
          <a:noFill/>
        </p:spPr>
        <p:txBody>
          <a:bodyPr wrap="square" rtlCol="0">
            <a:spAutoFit/>
          </a:bodyPr>
          <a:lstStyle/>
          <a:p>
            <a:r>
              <a:rPr lang="es-CO" sz="1400" b="1" dirty="0">
                <a:solidFill>
                  <a:schemeClr val="accent1"/>
                </a:solidFill>
              </a:rPr>
              <a:t>41 (4%)</a:t>
            </a:r>
          </a:p>
          <a:p>
            <a:r>
              <a:rPr lang="es-CO" sz="1200" i="1" dirty="0"/>
              <a:t>Trabajadores oficiales y contratistas</a:t>
            </a:r>
          </a:p>
        </p:txBody>
      </p:sp>
      <p:pic>
        <p:nvPicPr>
          <p:cNvPr id="22" name="Imagen 21">
            <a:extLst>
              <a:ext uri="{FF2B5EF4-FFF2-40B4-BE49-F238E27FC236}">
                <a16:creationId xmlns:a16="http://schemas.microsoft.com/office/drawing/2014/main" id="{691B5F69-8446-DCC0-591C-935F10024442}"/>
              </a:ext>
            </a:extLst>
          </p:cNvPr>
          <p:cNvPicPr>
            <a:picLocks noChangeAspect="1"/>
          </p:cNvPicPr>
          <p:nvPr/>
        </p:nvPicPr>
        <p:blipFill>
          <a:blip r:embed="rId6"/>
          <a:stretch>
            <a:fillRect/>
          </a:stretch>
        </p:blipFill>
        <p:spPr>
          <a:xfrm>
            <a:off x="6540474" y="3757921"/>
            <a:ext cx="1179617" cy="1026861"/>
          </a:xfrm>
          <a:prstGeom prst="rect">
            <a:avLst/>
          </a:prstGeom>
        </p:spPr>
      </p:pic>
      <p:sp>
        <p:nvSpPr>
          <p:cNvPr id="23" name="CuadroTexto 22">
            <a:extLst>
              <a:ext uri="{FF2B5EF4-FFF2-40B4-BE49-F238E27FC236}">
                <a16:creationId xmlns:a16="http://schemas.microsoft.com/office/drawing/2014/main" id="{23CC8F8F-CE69-5D43-016E-703CFBA51CF5}"/>
              </a:ext>
            </a:extLst>
          </p:cNvPr>
          <p:cNvSpPr txBox="1"/>
          <p:nvPr/>
        </p:nvSpPr>
        <p:spPr>
          <a:xfrm>
            <a:off x="7917632" y="3997080"/>
            <a:ext cx="1359343" cy="677108"/>
          </a:xfrm>
          <a:prstGeom prst="rect">
            <a:avLst/>
          </a:prstGeom>
          <a:noFill/>
        </p:spPr>
        <p:txBody>
          <a:bodyPr wrap="square" rtlCol="0">
            <a:spAutoFit/>
          </a:bodyPr>
          <a:lstStyle/>
          <a:p>
            <a:r>
              <a:rPr lang="es-CO" sz="1400" b="1" dirty="0">
                <a:solidFill>
                  <a:schemeClr val="accent1"/>
                </a:solidFill>
              </a:rPr>
              <a:t>107 (10.4%)</a:t>
            </a:r>
          </a:p>
          <a:p>
            <a:r>
              <a:rPr lang="es-CO" sz="1200" i="1" dirty="0"/>
              <a:t>Empleados públicos</a:t>
            </a:r>
          </a:p>
        </p:txBody>
      </p:sp>
      <p:pic>
        <p:nvPicPr>
          <p:cNvPr id="27" name="Imagen 26">
            <a:extLst>
              <a:ext uri="{FF2B5EF4-FFF2-40B4-BE49-F238E27FC236}">
                <a16:creationId xmlns:a16="http://schemas.microsoft.com/office/drawing/2014/main" id="{95E71E07-E694-1FCA-2269-35F80F60FD76}"/>
              </a:ext>
            </a:extLst>
          </p:cNvPr>
          <p:cNvPicPr>
            <a:picLocks noChangeAspect="1"/>
          </p:cNvPicPr>
          <p:nvPr/>
        </p:nvPicPr>
        <p:blipFill>
          <a:blip r:embed="rId7"/>
          <a:stretch>
            <a:fillRect/>
          </a:stretch>
        </p:blipFill>
        <p:spPr>
          <a:xfrm>
            <a:off x="6733129" y="4848479"/>
            <a:ext cx="690042" cy="1189415"/>
          </a:xfrm>
          <a:prstGeom prst="rect">
            <a:avLst/>
          </a:prstGeom>
        </p:spPr>
      </p:pic>
      <p:sp>
        <p:nvSpPr>
          <p:cNvPr id="28" name="CuadroTexto 27">
            <a:extLst>
              <a:ext uri="{FF2B5EF4-FFF2-40B4-BE49-F238E27FC236}">
                <a16:creationId xmlns:a16="http://schemas.microsoft.com/office/drawing/2014/main" id="{55396D36-9353-CD3A-EF68-64A4BFC1338E}"/>
              </a:ext>
            </a:extLst>
          </p:cNvPr>
          <p:cNvSpPr txBox="1"/>
          <p:nvPr/>
        </p:nvSpPr>
        <p:spPr>
          <a:xfrm>
            <a:off x="7917632" y="5169688"/>
            <a:ext cx="1063409" cy="677108"/>
          </a:xfrm>
          <a:prstGeom prst="rect">
            <a:avLst/>
          </a:prstGeom>
          <a:noFill/>
        </p:spPr>
        <p:txBody>
          <a:bodyPr wrap="square" rtlCol="0">
            <a:spAutoFit/>
          </a:bodyPr>
          <a:lstStyle/>
          <a:p>
            <a:r>
              <a:rPr lang="es-CO" sz="1400" b="1" dirty="0">
                <a:solidFill>
                  <a:schemeClr val="accent1"/>
                </a:solidFill>
              </a:rPr>
              <a:t>11 (1%)</a:t>
            </a:r>
          </a:p>
          <a:p>
            <a:r>
              <a:rPr lang="es-CO" sz="1200" i="1" dirty="0"/>
              <a:t>Jubilados/</a:t>
            </a:r>
          </a:p>
          <a:p>
            <a:r>
              <a:rPr lang="es-CO" sz="1200" i="1" dirty="0"/>
              <a:t>pensionados</a:t>
            </a:r>
          </a:p>
        </p:txBody>
      </p:sp>
      <p:pic>
        <p:nvPicPr>
          <p:cNvPr id="30" name="Imagen 29">
            <a:extLst>
              <a:ext uri="{FF2B5EF4-FFF2-40B4-BE49-F238E27FC236}">
                <a16:creationId xmlns:a16="http://schemas.microsoft.com/office/drawing/2014/main" id="{7A78AC17-8535-83D9-A69D-C7F4EFDEF0D2}"/>
              </a:ext>
            </a:extLst>
          </p:cNvPr>
          <p:cNvPicPr>
            <a:picLocks noChangeAspect="1"/>
          </p:cNvPicPr>
          <p:nvPr/>
        </p:nvPicPr>
        <p:blipFill>
          <a:blip r:embed="rId8"/>
          <a:stretch>
            <a:fillRect/>
          </a:stretch>
        </p:blipFill>
        <p:spPr>
          <a:xfrm>
            <a:off x="9161366" y="3713732"/>
            <a:ext cx="1246537" cy="1026861"/>
          </a:xfrm>
          <a:prstGeom prst="rect">
            <a:avLst/>
          </a:prstGeom>
        </p:spPr>
      </p:pic>
      <p:sp>
        <p:nvSpPr>
          <p:cNvPr id="31" name="CuadroTexto 30">
            <a:extLst>
              <a:ext uri="{FF2B5EF4-FFF2-40B4-BE49-F238E27FC236}">
                <a16:creationId xmlns:a16="http://schemas.microsoft.com/office/drawing/2014/main" id="{15D7D9C6-C82D-266F-2419-DA2F8A19268A}"/>
              </a:ext>
            </a:extLst>
          </p:cNvPr>
          <p:cNvSpPr txBox="1"/>
          <p:nvPr/>
        </p:nvSpPr>
        <p:spPr>
          <a:xfrm>
            <a:off x="10499110" y="3997080"/>
            <a:ext cx="1044061" cy="492443"/>
          </a:xfrm>
          <a:prstGeom prst="rect">
            <a:avLst/>
          </a:prstGeom>
          <a:noFill/>
        </p:spPr>
        <p:txBody>
          <a:bodyPr wrap="square" rtlCol="0">
            <a:spAutoFit/>
          </a:bodyPr>
          <a:lstStyle/>
          <a:p>
            <a:r>
              <a:rPr lang="es-CO" sz="1400" b="1" dirty="0">
                <a:solidFill>
                  <a:schemeClr val="accent1"/>
                </a:solidFill>
              </a:rPr>
              <a:t>62 (6%)</a:t>
            </a:r>
          </a:p>
          <a:p>
            <a:r>
              <a:rPr lang="es-CO" sz="1200" i="1" dirty="0"/>
              <a:t>Ciudadanos</a:t>
            </a:r>
          </a:p>
        </p:txBody>
      </p:sp>
      <p:sp>
        <p:nvSpPr>
          <p:cNvPr id="32" name="CuadroTexto 31">
            <a:extLst>
              <a:ext uri="{FF2B5EF4-FFF2-40B4-BE49-F238E27FC236}">
                <a16:creationId xmlns:a16="http://schemas.microsoft.com/office/drawing/2014/main" id="{9A12C7CE-2FC0-4261-CA50-64334004CEC9}"/>
              </a:ext>
            </a:extLst>
          </p:cNvPr>
          <p:cNvSpPr txBox="1"/>
          <p:nvPr/>
        </p:nvSpPr>
        <p:spPr>
          <a:xfrm>
            <a:off x="10499110" y="5208734"/>
            <a:ext cx="1044061" cy="492443"/>
          </a:xfrm>
          <a:prstGeom prst="rect">
            <a:avLst/>
          </a:prstGeom>
          <a:noFill/>
        </p:spPr>
        <p:txBody>
          <a:bodyPr wrap="square" rtlCol="0">
            <a:spAutoFit/>
          </a:bodyPr>
          <a:lstStyle/>
          <a:p>
            <a:r>
              <a:rPr lang="es-CO" sz="1400" b="1" dirty="0">
                <a:solidFill>
                  <a:schemeClr val="accent1"/>
                </a:solidFill>
              </a:rPr>
              <a:t>11 (1%)</a:t>
            </a:r>
          </a:p>
          <a:p>
            <a:r>
              <a:rPr lang="es-CO" sz="1200" i="1" dirty="0"/>
              <a:t>Empresarios</a:t>
            </a:r>
          </a:p>
        </p:txBody>
      </p:sp>
      <p:pic>
        <p:nvPicPr>
          <p:cNvPr id="34" name="Imagen 33">
            <a:extLst>
              <a:ext uri="{FF2B5EF4-FFF2-40B4-BE49-F238E27FC236}">
                <a16:creationId xmlns:a16="http://schemas.microsoft.com/office/drawing/2014/main" id="{1A2774DD-9DBC-BC10-56B7-FB0D945A39D0}"/>
              </a:ext>
            </a:extLst>
          </p:cNvPr>
          <p:cNvPicPr>
            <a:picLocks noChangeAspect="1"/>
          </p:cNvPicPr>
          <p:nvPr/>
        </p:nvPicPr>
        <p:blipFill>
          <a:blip r:embed="rId9"/>
          <a:stretch>
            <a:fillRect/>
          </a:stretch>
        </p:blipFill>
        <p:spPr>
          <a:xfrm>
            <a:off x="3713882" y="4998928"/>
            <a:ext cx="1000052" cy="956743"/>
          </a:xfrm>
          <a:prstGeom prst="rect">
            <a:avLst/>
          </a:prstGeom>
        </p:spPr>
      </p:pic>
    </p:spTree>
    <p:extLst>
      <p:ext uri="{BB962C8B-B14F-4D97-AF65-F5344CB8AC3E}">
        <p14:creationId xmlns:p14="http://schemas.microsoft.com/office/powerpoint/2010/main" val="1687044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D606847-2833-E005-66F1-95336C4725D4}"/>
              </a:ext>
            </a:extLst>
          </p:cNvPr>
          <p:cNvSpPr txBox="1">
            <a:spLocks/>
          </p:cNvSpPr>
          <p:nvPr/>
        </p:nvSpPr>
        <p:spPr>
          <a:xfrm>
            <a:off x="863138" y="365126"/>
            <a:ext cx="8142962" cy="540962"/>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s-CO" sz="3200" dirty="0"/>
              <a:t>Perfil sociodemográfico</a:t>
            </a:r>
          </a:p>
        </p:txBody>
      </p:sp>
      <p:graphicFrame>
        <p:nvGraphicFramePr>
          <p:cNvPr id="8" name="Gráfico 7">
            <a:extLst>
              <a:ext uri="{FF2B5EF4-FFF2-40B4-BE49-F238E27FC236}">
                <a16:creationId xmlns:a16="http://schemas.microsoft.com/office/drawing/2014/main" id="{A13831A1-AE53-D840-735E-A70E8AB9196C}"/>
              </a:ext>
            </a:extLst>
          </p:cNvPr>
          <p:cNvGraphicFramePr>
            <a:graphicFrameLocks/>
          </p:cNvGraphicFramePr>
          <p:nvPr>
            <p:extLst>
              <p:ext uri="{D42A27DB-BD31-4B8C-83A1-F6EECF244321}">
                <p14:modId xmlns:p14="http://schemas.microsoft.com/office/powerpoint/2010/main" val="3762089356"/>
              </p:ext>
            </p:extLst>
          </p:nvPr>
        </p:nvGraphicFramePr>
        <p:xfrm>
          <a:off x="863138" y="823323"/>
          <a:ext cx="343278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01884E63-BB97-9E73-501A-3AB3CD700D5D}"/>
              </a:ext>
            </a:extLst>
          </p:cNvPr>
          <p:cNvSpPr txBox="1"/>
          <p:nvPr/>
        </p:nvSpPr>
        <p:spPr>
          <a:xfrm>
            <a:off x="373801" y="3251928"/>
            <a:ext cx="4132251" cy="461665"/>
          </a:xfrm>
          <a:prstGeom prst="rect">
            <a:avLst/>
          </a:prstGeom>
          <a:noFill/>
        </p:spPr>
        <p:txBody>
          <a:bodyPr wrap="square" rtlCol="0">
            <a:spAutoFit/>
          </a:bodyPr>
          <a:lstStyle/>
          <a:p>
            <a:pPr algn="ctr"/>
            <a:r>
              <a:rPr lang="es-CO" sz="1200" dirty="0"/>
              <a:t>Un 51.5% representado por 529 hombres y el sexo femenino con un 48.5% relativo a 499 mujeres encuestadas. </a:t>
            </a:r>
          </a:p>
        </p:txBody>
      </p:sp>
      <p:graphicFrame>
        <p:nvGraphicFramePr>
          <p:cNvPr id="6" name="Gráfico 5">
            <a:extLst>
              <a:ext uri="{FF2B5EF4-FFF2-40B4-BE49-F238E27FC236}">
                <a16:creationId xmlns:a16="http://schemas.microsoft.com/office/drawing/2014/main" id="{E9A31CCB-1A01-7C8B-A9EC-EE4B33E92C9D}"/>
              </a:ext>
            </a:extLst>
          </p:cNvPr>
          <p:cNvGraphicFramePr>
            <a:graphicFrameLocks/>
          </p:cNvGraphicFramePr>
          <p:nvPr>
            <p:extLst>
              <p:ext uri="{D42A27DB-BD31-4B8C-83A1-F6EECF244321}">
                <p14:modId xmlns:p14="http://schemas.microsoft.com/office/powerpoint/2010/main" val="3241914969"/>
              </p:ext>
            </p:extLst>
          </p:nvPr>
        </p:nvGraphicFramePr>
        <p:xfrm>
          <a:off x="5632107" y="1050941"/>
          <a:ext cx="6427109" cy="3367150"/>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4943EED6-1F7E-6B31-2760-3D078CC9EA4F}"/>
              </a:ext>
            </a:extLst>
          </p:cNvPr>
          <p:cNvSpPr txBox="1"/>
          <p:nvPr/>
        </p:nvSpPr>
        <p:spPr>
          <a:xfrm>
            <a:off x="5180689" y="4424726"/>
            <a:ext cx="6655323" cy="1323439"/>
          </a:xfrm>
          <a:prstGeom prst="rect">
            <a:avLst/>
          </a:prstGeom>
          <a:noFill/>
        </p:spPr>
        <p:txBody>
          <a:bodyPr wrap="square" rtlCol="0">
            <a:spAutoFit/>
          </a:bodyPr>
          <a:lstStyle/>
          <a:p>
            <a:pPr algn="just"/>
            <a:r>
              <a:rPr lang="es-CO" sz="1600" dirty="0"/>
              <a:t>En la sede Cali (Meléndez y San Fernando) se presentó igual proporción de encuestados en los estudiantes de pregrado y los egresados con un 29% del total muestral para Cali, por el contrario, en las sedes regionales se evidenció una participación amplia y significativa de los estudiantes pregrado con un 58% del total muestral regional.</a:t>
            </a:r>
          </a:p>
        </p:txBody>
      </p:sp>
      <p:sp>
        <p:nvSpPr>
          <p:cNvPr id="4" name="CuadroTexto 3">
            <a:extLst>
              <a:ext uri="{FF2B5EF4-FFF2-40B4-BE49-F238E27FC236}">
                <a16:creationId xmlns:a16="http://schemas.microsoft.com/office/drawing/2014/main" id="{273B4790-183C-3985-EEEE-E775E7618929}"/>
              </a:ext>
            </a:extLst>
          </p:cNvPr>
          <p:cNvSpPr txBox="1"/>
          <p:nvPr/>
        </p:nvSpPr>
        <p:spPr>
          <a:xfrm>
            <a:off x="572373" y="4104330"/>
            <a:ext cx="3399334" cy="1200329"/>
          </a:xfrm>
          <a:prstGeom prst="rect">
            <a:avLst/>
          </a:prstGeom>
          <a:solidFill>
            <a:srgbClr val="002060"/>
          </a:solidFill>
        </p:spPr>
        <p:txBody>
          <a:bodyPr wrap="square" rtlCol="0">
            <a:spAutoFit/>
          </a:bodyPr>
          <a:lstStyle/>
          <a:p>
            <a:r>
              <a:rPr lang="es-CO" dirty="0">
                <a:solidFill>
                  <a:srgbClr val="FFFF00"/>
                </a:solidFill>
              </a:rPr>
              <a:t>Solo </a:t>
            </a:r>
            <a:r>
              <a:rPr lang="es-CO" b="1" dirty="0">
                <a:solidFill>
                  <a:srgbClr val="FFFF00"/>
                </a:solidFill>
              </a:rPr>
              <a:t>30</a:t>
            </a:r>
            <a:r>
              <a:rPr lang="es-CO" dirty="0">
                <a:solidFill>
                  <a:srgbClr val="FFFF00"/>
                </a:solidFill>
              </a:rPr>
              <a:t> de las </a:t>
            </a:r>
            <a:r>
              <a:rPr lang="es-CO" b="1" dirty="0">
                <a:solidFill>
                  <a:srgbClr val="FFFF00"/>
                </a:solidFill>
              </a:rPr>
              <a:t>1.028</a:t>
            </a:r>
            <a:r>
              <a:rPr lang="es-CO" dirty="0">
                <a:solidFill>
                  <a:srgbClr val="FFFF00"/>
                </a:solidFill>
              </a:rPr>
              <a:t> personas que respondieron la encuesta eran menores de 18 años de edad (</a:t>
            </a:r>
            <a:r>
              <a:rPr lang="es-CO" b="1" dirty="0">
                <a:solidFill>
                  <a:srgbClr val="FFFF00"/>
                </a:solidFill>
              </a:rPr>
              <a:t>2,9%</a:t>
            </a:r>
            <a:r>
              <a:rPr lang="es-CO" dirty="0">
                <a:solidFill>
                  <a:srgbClr val="FFFF00"/>
                </a:solidFill>
              </a:rPr>
              <a:t>). </a:t>
            </a:r>
          </a:p>
        </p:txBody>
      </p:sp>
    </p:spTree>
    <p:extLst>
      <p:ext uri="{BB962C8B-B14F-4D97-AF65-F5344CB8AC3E}">
        <p14:creationId xmlns:p14="http://schemas.microsoft.com/office/powerpoint/2010/main" val="1773385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F3384FFE-87AA-7162-2F57-9FC37143D17E}"/>
              </a:ext>
            </a:extLst>
          </p:cNvPr>
          <p:cNvGraphicFramePr>
            <a:graphicFrameLocks/>
          </p:cNvGraphicFramePr>
          <p:nvPr>
            <p:extLst>
              <p:ext uri="{D42A27DB-BD31-4B8C-83A1-F6EECF244321}">
                <p14:modId xmlns:p14="http://schemas.microsoft.com/office/powerpoint/2010/main" val="1250769563"/>
              </p:ext>
            </p:extLst>
          </p:nvPr>
        </p:nvGraphicFramePr>
        <p:xfrm>
          <a:off x="247351" y="906088"/>
          <a:ext cx="4800601" cy="352313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107D33E3-9C35-BFE3-9FEA-A188ECEC58AF}"/>
              </a:ext>
            </a:extLst>
          </p:cNvPr>
          <p:cNvSpPr txBox="1"/>
          <p:nvPr/>
        </p:nvSpPr>
        <p:spPr>
          <a:xfrm>
            <a:off x="527729" y="4308460"/>
            <a:ext cx="4800601" cy="1754326"/>
          </a:xfrm>
          <a:prstGeom prst="rect">
            <a:avLst/>
          </a:prstGeom>
          <a:noFill/>
        </p:spPr>
        <p:txBody>
          <a:bodyPr wrap="square" rtlCol="0">
            <a:spAutoFit/>
          </a:bodyPr>
          <a:lstStyle/>
          <a:p>
            <a:r>
              <a:rPr lang="es-CO" dirty="0"/>
              <a:t>Con respecto al autorreconocimiento étnico, el 84.7% no se reconoció dentro de ningún grupo; en segundo lugar, con un 11.3%  el grupo “</a:t>
            </a:r>
            <a:r>
              <a:rPr lang="es-CO" i="1" dirty="0"/>
              <a:t>negro(a), mulato(a), afrodescendiente, afrocolombiano (a)</a:t>
            </a:r>
            <a:r>
              <a:rPr lang="es-CO" dirty="0"/>
              <a:t>;</a:t>
            </a:r>
            <a:r>
              <a:rPr lang="es-CO" i="1" dirty="0"/>
              <a:t> </a:t>
            </a:r>
            <a:r>
              <a:rPr lang="es-CO" dirty="0"/>
              <a:t>solo un 3.9% se </a:t>
            </a:r>
            <a:r>
              <a:rPr lang="es-CO" dirty="0" err="1"/>
              <a:t>autorreconoció</a:t>
            </a:r>
            <a:r>
              <a:rPr lang="es-CO" dirty="0"/>
              <a:t> como indígena.</a:t>
            </a:r>
          </a:p>
        </p:txBody>
      </p:sp>
      <p:sp>
        <p:nvSpPr>
          <p:cNvPr id="4" name="Título 1">
            <a:extLst>
              <a:ext uri="{FF2B5EF4-FFF2-40B4-BE49-F238E27FC236}">
                <a16:creationId xmlns:a16="http://schemas.microsoft.com/office/drawing/2014/main" id="{8CD090D2-72E5-1A40-2628-9BB0781D294A}"/>
              </a:ext>
            </a:extLst>
          </p:cNvPr>
          <p:cNvSpPr txBox="1">
            <a:spLocks/>
          </p:cNvSpPr>
          <p:nvPr/>
        </p:nvSpPr>
        <p:spPr>
          <a:xfrm>
            <a:off x="863138" y="365126"/>
            <a:ext cx="4578046" cy="540962"/>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s-CO" sz="3200" dirty="0"/>
              <a:t>Perfil sociodemográfico </a:t>
            </a:r>
          </a:p>
        </p:txBody>
      </p:sp>
      <p:pic>
        <p:nvPicPr>
          <p:cNvPr id="6" name="Imagen 5">
            <a:extLst>
              <a:ext uri="{FF2B5EF4-FFF2-40B4-BE49-F238E27FC236}">
                <a16:creationId xmlns:a16="http://schemas.microsoft.com/office/drawing/2014/main" id="{E65471B4-6AF3-F2B2-363B-3081887696F3}"/>
              </a:ext>
            </a:extLst>
          </p:cNvPr>
          <p:cNvPicPr>
            <a:picLocks noChangeAspect="1"/>
          </p:cNvPicPr>
          <p:nvPr/>
        </p:nvPicPr>
        <p:blipFill>
          <a:blip r:embed="rId3"/>
          <a:stretch>
            <a:fillRect/>
          </a:stretch>
        </p:blipFill>
        <p:spPr>
          <a:xfrm>
            <a:off x="5441184" y="2161614"/>
            <a:ext cx="6056295" cy="3741644"/>
          </a:xfrm>
          <a:prstGeom prst="rect">
            <a:avLst/>
          </a:prstGeom>
        </p:spPr>
      </p:pic>
      <p:sp>
        <p:nvSpPr>
          <p:cNvPr id="7" name="Título 1">
            <a:extLst>
              <a:ext uri="{FF2B5EF4-FFF2-40B4-BE49-F238E27FC236}">
                <a16:creationId xmlns:a16="http://schemas.microsoft.com/office/drawing/2014/main" id="{7B51C183-99BB-786B-2207-39D09E0E7F8C}"/>
              </a:ext>
            </a:extLst>
          </p:cNvPr>
          <p:cNvSpPr txBox="1">
            <a:spLocks/>
          </p:cNvSpPr>
          <p:nvPr/>
        </p:nvSpPr>
        <p:spPr>
          <a:xfrm>
            <a:off x="5533330" y="1405032"/>
            <a:ext cx="6056295" cy="540962"/>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s-CO" sz="3200" dirty="0"/>
              <a:t>País de residencia en el extranjero</a:t>
            </a:r>
          </a:p>
        </p:txBody>
      </p:sp>
    </p:spTree>
    <p:extLst>
      <p:ext uri="{BB962C8B-B14F-4D97-AF65-F5344CB8AC3E}">
        <p14:creationId xmlns:p14="http://schemas.microsoft.com/office/powerpoint/2010/main" val="3483658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81F657E4-33EA-7B3A-3982-0F5F15AEA306}"/>
              </a:ext>
            </a:extLst>
          </p:cNvPr>
          <p:cNvGrpSpPr/>
          <p:nvPr/>
        </p:nvGrpSpPr>
        <p:grpSpPr>
          <a:xfrm>
            <a:off x="4040367" y="435948"/>
            <a:ext cx="5828019" cy="5986150"/>
            <a:chOff x="4040367" y="435948"/>
            <a:chExt cx="5828019" cy="5986150"/>
          </a:xfrm>
        </p:grpSpPr>
        <p:sp>
          <p:nvSpPr>
            <p:cNvPr id="8" name="Elipse 7" descr="Un grupo de personas en una oficina&#10;&#10;Descripción generada automáticamente con confianza baja">
              <a:extLst>
                <a:ext uri="{FF2B5EF4-FFF2-40B4-BE49-F238E27FC236}">
                  <a16:creationId xmlns:a16="http://schemas.microsoft.com/office/drawing/2014/main" id="{20F7A338-8217-CF1E-742C-3E0AA323335B}"/>
                </a:ext>
              </a:extLst>
            </p:cNvPr>
            <p:cNvSpPr/>
            <p:nvPr/>
          </p:nvSpPr>
          <p:spPr>
            <a:xfrm>
              <a:off x="4040367" y="435948"/>
              <a:ext cx="5828019" cy="5986150"/>
            </a:xfrm>
            <a:prstGeom prst="ellipse">
              <a:avLst/>
            </a:prstGeom>
            <a:blipFill>
              <a:blip r:embed="rId2">
                <a:alphaModFix amt="35000"/>
              </a:blip>
              <a:srcRect/>
              <a:stretch>
                <a:fillRect l="-25000" r="-25000"/>
              </a:stretch>
            </a:blipFill>
            <a:ln>
              <a:noFill/>
            </a:ln>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10" name="Forma libre: forma 9">
              <a:extLst>
                <a:ext uri="{FF2B5EF4-FFF2-40B4-BE49-F238E27FC236}">
                  <a16:creationId xmlns:a16="http://schemas.microsoft.com/office/drawing/2014/main" id="{04A25D80-A96F-C370-F086-97DDD1AF4A1C}"/>
                </a:ext>
              </a:extLst>
            </p:cNvPr>
            <p:cNvSpPr/>
            <p:nvPr/>
          </p:nvSpPr>
          <p:spPr>
            <a:xfrm>
              <a:off x="4667760" y="3210133"/>
              <a:ext cx="3901440" cy="1730970"/>
            </a:xfrm>
            <a:custGeom>
              <a:avLst/>
              <a:gdLst>
                <a:gd name="connsiteX0" fmla="*/ 0 w 3901440"/>
                <a:gd name="connsiteY0" fmla="*/ 0 h 1730970"/>
                <a:gd name="connsiteX1" fmla="*/ 3901440 w 3901440"/>
                <a:gd name="connsiteY1" fmla="*/ 0 h 1730970"/>
                <a:gd name="connsiteX2" fmla="*/ 3901440 w 3901440"/>
                <a:gd name="connsiteY2" fmla="*/ 1730970 h 1730970"/>
                <a:gd name="connsiteX3" fmla="*/ 0 w 3901440"/>
                <a:gd name="connsiteY3" fmla="*/ 1730970 h 1730970"/>
                <a:gd name="connsiteX4" fmla="*/ 0 w 3901440"/>
                <a:gd name="connsiteY4" fmla="*/ 0 h 173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0" h="1730970">
                  <a:moveTo>
                    <a:pt x="0" y="0"/>
                  </a:moveTo>
                  <a:lnTo>
                    <a:pt x="3901440" y="0"/>
                  </a:lnTo>
                  <a:lnTo>
                    <a:pt x="3901440" y="1730970"/>
                  </a:lnTo>
                  <a:lnTo>
                    <a:pt x="0" y="1730970"/>
                  </a:lnTo>
                  <a:lnTo>
                    <a:pt x="0" y="0"/>
                  </a:lnTo>
                  <a:close/>
                </a:path>
              </a:pathLst>
            </a:custGeom>
            <a:noFill/>
            <a:ln>
              <a:noFill/>
            </a:ln>
            <a:sp3d/>
          </p:spPr>
          <p:style>
            <a:lnRef idx="0">
              <a:scrgbClr r="0" g="0" b="0"/>
            </a:lnRef>
            <a:fillRef idx="3">
              <a:scrgbClr r="0" g="0" b="0"/>
            </a:fillRef>
            <a:effectRef idx="3">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600200">
                <a:lnSpc>
                  <a:spcPct val="90000"/>
                </a:lnSpc>
                <a:spcBef>
                  <a:spcPct val="0"/>
                </a:spcBef>
                <a:spcAft>
                  <a:spcPct val="35000"/>
                </a:spcAft>
                <a:buNone/>
              </a:pPr>
              <a:r>
                <a:rPr lang="es-MX" sz="3600" b="1" kern="1200" dirty="0">
                  <a:solidFill>
                    <a:schemeClr val="accent1"/>
                  </a:solidFill>
                </a:rPr>
                <a:t>Priorización de desafíos</a:t>
              </a:r>
              <a:endParaRPr lang="es-CO" sz="3600" b="1" kern="1200" dirty="0">
                <a:solidFill>
                  <a:schemeClr val="accent1"/>
                </a:solidFill>
              </a:endParaRPr>
            </a:p>
          </p:txBody>
        </p:sp>
      </p:grpSp>
      <p:sp>
        <p:nvSpPr>
          <p:cNvPr id="3" name="CuadroTexto 2">
            <a:extLst>
              <a:ext uri="{FF2B5EF4-FFF2-40B4-BE49-F238E27FC236}">
                <a16:creationId xmlns:a16="http://schemas.microsoft.com/office/drawing/2014/main" id="{24A1C709-B67D-1B43-DFD8-249C0DA74940}"/>
              </a:ext>
            </a:extLst>
          </p:cNvPr>
          <p:cNvSpPr txBox="1"/>
          <p:nvPr/>
        </p:nvSpPr>
        <p:spPr>
          <a:xfrm>
            <a:off x="8131878" y="148190"/>
            <a:ext cx="3809611" cy="120032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effectLst/>
                <a:uLnTx/>
                <a:uFillTx/>
                <a:latin typeface="Aptos" panose="02110004020202020204"/>
                <a:ea typeface="+mn-ea"/>
                <a:cs typeface="+mn-cs"/>
              </a:rPr>
              <a:t>Visualización: </a:t>
            </a:r>
            <a:r>
              <a:rPr kumimoji="0" lang="es-MX" sz="1800" i="0" u="none" strike="noStrike" kern="1200" cap="none" spc="0" normalizeH="0" baseline="0" noProof="0" dirty="0">
                <a:ln>
                  <a:noFill/>
                </a:ln>
                <a:effectLst/>
                <a:uLnTx/>
                <a:uFillTx/>
                <a:latin typeface="Aptos" panose="02110004020202020204"/>
                <a:ea typeface="+mn-ea"/>
                <a:cs typeface="+mn-cs"/>
              </a:rPr>
              <a:t>Distribución de frecuencias de las multi-respuestas, por lo tanto, los porcentajes acumulados no suman 100%</a:t>
            </a:r>
          </a:p>
        </p:txBody>
      </p:sp>
    </p:spTree>
    <p:extLst>
      <p:ext uri="{BB962C8B-B14F-4D97-AF65-F5344CB8AC3E}">
        <p14:creationId xmlns:p14="http://schemas.microsoft.com/office/powerpoint/2010/main" val="1623797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F4E6426-B026-AEF6-316C-AA68AB649F4F}"/>
              </a:ext>
            </a:extLst>
          </p:cNvPr>
          <p:cNvPicPr>
            <a:picLocks noChangeAspect="1"/>
          </p:cNvPicPr>
          <p:nvPr/>
        </p:nvPicPr>
        <p:blipFill>
          <a:blip r:embed="rId2">
            <a:alphaModFix amt="50000"/>
          </a:blip>
          <a:stretch>
            <a:fillRect/>
          </a:stretch>
        </p:blipFill>
        <p:spPr>
          <a:xfrm>
            <a:off x="6891388" y="149716"/>
            <a:ext cx="1265784" cy="1244429"/>
          </a:xfrm>
          <a:prstGeom prst="rect">
            <a:avLst/>
          </a:prstGeom>
        </p:spPr>
      </p:pic>
      <p:sp>
        <p:nvSpPr>
          <p:cNvPr id="15" name="CuadroTexto 14">
            <a:extLst>
              <a:ext uri="{FF2B5EF4-FFF2-40B4-BE49-F238E27FC236}">
                <a16:creationId xmlns:a16="http://schemas.microsoft.com/office/drawing/2014/main" id="{64507997-8BA0-01A5-F34C-DFE8C63EC919}"/>
              </a:ext>
            </a:extLst>
          </p:cNvPr>
          <p:cNvSpPr txBox="1"/>
          <p:nvPr/>
        </p:nvSpPr>
        <p:spPr>
          <a:xfrm>
            <a:off x="794439" y="149716"/>
            <a:ext cx="6656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i="0" dirty="0">
                <a:solidFill>
                  <a:schemeClr val="accent1"/>
                </a:solidFill>
                <a:effectLst/>
                <a:latin typeface="Segoe UI" panose="020B0502040204020203" pitchFamily="34" charset="0"/>
              </a:rPr>
              <a:t>Investigación, innovación, creación artística y producción cultural</a:t>
            </a:r>
            <a:endParaRPr kumimoji="0" lang="es-MX" sz="20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D566B03B-DED5-A9D9-13EC-F5D1BC11792E}"/>
              </a:ext>
            </a:extLst>
          </p:cNvPr>
          <p:cNvSpPr txBox="1"/>
          <p:nvPr/>
        </p:nvSpPr>
        <p:spPr>
          <a:xfrm>
            <a:off x="794439" y="953967"/>
            <a:ext cx="599515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effectLst/>
                <a:uLnTx/>
                <a:uFillTx/>
                <a:latin typeface="Aptos" panose="02110004020202020204"/>
                <a:ea typeface="+mn-ea"/>
                <a:cs typeface="+mn-cs"/>
              </a:rPr>
              <a:t>Distribución de frecuencias de las multi-respuestas para el total general</a:t>
            </a:r>
          </a:p>
        </p:txBody>
      </p:sp>
      <p:graphicFrame>
        <p:nvGraphicFramePr>
          <p:cNvPr id="4" name="Tabla 3">
            <a:extLst>
              <a:ext uri="{FF2B5EF4-FFF2-40B4-BE49-F238E27FC236}">
                <a16:creationId xmlns:a16="http://schemas.microsoft.com/office/drawing/2014/main" id="{828544A2-DD50-8A58-5802-BC51E38A625E}"/>
              </a:ext>
            </a:extLst>
          </p:cNvPr>
          <p:cNvGraphicFramePr>
            <a:graphicFrameLocks noGrp="1"/>
          </p:cNvGraphicFramePr>
          <p:nvPr>
            <p:extLst>
              <p:ext uri="{D42A27DB-BD31-4B8C-83A1-F6EECF244321}">
                <p14:modId xmlns:p14="http://schemas.microsoft.com/office/powerpoint/2010/main" val="1772381403"/>
              </p:ext>
            </p:extLst>
          </p:nvPr>
        </p:nvGraphicFramePr>
        <p:xfrm>
          <a:off x="974112" y="1751523"/>
          <a:ext cx="4509178" cy="4152510"/>
        </p:xfrm>
        <a:graphic>
          <a:graphicData uri="http://schemas.openxmlformats.org/drawingml/2006/table">
            <a:tbl>
              <a:tblPr firstRow="1" firstCol="1" bandRow="1"/>
              <a:tblGrid>
                <a:gridCol w="3302058">
                  <a:extLst>
                    <a:ext uri="{9D8B030D-6E8A-4147-A177-3AD203B41FA5}">
                      <a16:colId xmlns:a16="http://schemas.microsoft.com/office/drawing/2014/main" val="1735408032"/>
                    </a:ext>
                  </a:extLst>
                </a:gridCol>
                <a:gridCol w="507077">
                  <a:extLst>
                    <a:ext uri="{9D8B030D-6E8A-4147-A177-3AD203B41FA5}">
                      <a16:colId xmlns:a16="http://schemas.microsoft.com/office/drawing/2014/main" val="146561282"/>
                    </a:ext>
                  </a:extLst>
                </a:gridCol>
                <a:gridCol w="700043">
                  <a:extLst>
                    <a:ext uri="{9D8B030D-6E8A-4147-A177-3AD203B41FA5}">
                      <a16:colId xmlns:a16="http://schemas.microsoft.com/office/drawing/2014/main" val="1944143942"/>
                    </a:ext>
                  </a:extLst>
                </a:gridCol>
              </a:tblGrid>
              <a:tr h="234720">
                <a:tc>
                  <a:txBody>
                    <a:bodyPr/>
                    <a:lstStyle/>
                    <a:p>
                      <a:pPr>
                        <a:lnSpc>
                          <a:spcPct val="107000"/>
                        </a:lnSpc>
                        <a:spcAft>
                          <a:spcPts val="800"/>
                        </a:spcAft>
                      </a:pPr>
                      <a:r>
                        <a:rPr lang="es-CO"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Desafío</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39731"/>
                  </a:ext>
                </a:extLst>
              </a:tr>
              <a:tr h="434467">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Promoción y fortalecimiento de los semilleros y grupos de investigación.</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2134617409"/>
                  </a:ext>
                </a:extLst>
              </a:tr>
              <a:tr h="655494">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Generación de estrategias para la formulación y ejecución de proyectos de ciencia, tecnología E innovación.</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699</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68,0%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6CC283"/>
                    </a:solidFill>
                  </a:tcPr>
                </a:tc>
                <a:extLst>
                  <a:ext uri="{0D108BD9-81ED-4DB2-BD59-A6C34878D82A}">
                    <a16:rowId xmlns:a16="http://schemas.microsoft.com/office/drawing/2014/main" val="3855394686"/>
                  </a:ext>
                </a:extLst>
              </a:tr>
              <a:tr h="434467">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Fortalecimiento de las estrategias de internacionalización universitaria.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610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59,3%</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8FD0A1"/>
                    </a:solidFill>
                  </a:tcPr>
                </a:tc>
                <a:extLst>
                  <a:ext uri="{0D108BD9-81ED-4DB2-BD59-A6C34878D82A}">
                    <a16:rowId xmlns:a16="http://schemas.microsoft.com/office/drawing/2014/main" val="1868059049"/>
                  </a:ext>
                </a:extLst>
              </a:tr>
              <a:tr h="655494">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Mejoramiento de los procesos de la propiedad intelectual y transferencia de resultados de investigación.</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334</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CFCFF"/>
                    </a:solidFill>
                  </a:tcPr>
                </a:tc>
                <a:extLst>
                  <a:ext uri="{0D108BD9-81ED-4DB2-BD59-A6C34878D82A}">
                    <a16:rowId xmlns:a16="http://schemas.microsoft.com/office/drawing/2014/main" val="1804334091"/>
                  </a:ext>
                </a:extLst>
              </a:tr>
              <a:tr h="434467">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Desarrollo de estrategias de creación artística y producción cultural.</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31,8%</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F7FA"/>
                    </a:solidFill>
                  </a:tcPr>
                </a:tc>
                <a:extLst>
                  <a:ext uri="{0D108BD9-81ED-4DB2-BD59-A6C34878D82A}">
                    <a16:rowId xmlns:a16="http://schemas.microsoft.com/office/drawing/2014/main" val="3885130527"/>
                  </a:ext>
                </a:extLst>
              </a:tr>
              <a:tr h="434467">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Fortalecimiento de las publicaciones y participación en rankings.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9B0B2"/>
                    </a:solidFill>
                  </a:tcPr>
                </a:tc>
                <a:extLst>
                  <a:ext uri="{0D108BD9-81ED-4DB2-BD59-A6C34878D82A}">
                    <a16:rowId xmlns:a16="http://schemas.microsoft.com/office/drawing/2014/main" val="1602311103"/>
                  </a:ext>
                </a:extLst>
              </a:tr>
              <a:tr h="434467">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Fortalecimiento del programa editorial universitario.</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11,2%</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96B"/>
                    </a:solidFill>
                  </a:tcPr>
                </a:tc>
                <a:extLst>
                  <a:ext uri="{0D108BD9-81ED-4DB2-BD59-A6C34878D82A}">
                    <a16:rowId xmlns:a16="http://schemas.microsoft.com/office/drawing/2014/main" val="2539847651"/>
                  </a:ext>
                </a:extLst>
              </a:tr>
              <a:tr h="434467">
                <a:tc>
                  <a:txBody>
                    <a:bodyPr/>
                    <a:lstStyle/>
                    <a:p>
                      <a:pPr>
                        <a:lnSpc>
                          <a:spcPct val="107000"/>
                        </a:lnSpc>
                      </a:pPr>
                      <a:endParaRPr lang="es-CO" sz="1100" kern="10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1028</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59100"/>
                  </a:ext>
                </a:extLst>
              </a:tr>
            </a:tbl>
          </a:graphicData>
        </a:graphic>
      </p:graphicFrame>
      <p:sp>
        <p:nvSpPr>
          <p:cNvPr id="5" name="CuadroTexto 4">
            <a:extLst>
              <a:ext uri="{FF2B5EF4-FFF2-40B4-BE49-F238E27FC236}">
                <a16:creationId xmlns:a16="http://schemas.microsoft.com/office/drawing/2014/main" id="{4BF97A8C-9007-803A-30F0-CDFB07EA8351}"/>
              </a:ext>
            </a:extLst>
          </p:cNvPr>
          <p:cNvSpPr txBox="1"/>
          <p:nvPr/>
        </p:nvSpPr>
        <p:spPr>
          <a:xfrm>
            <a:off x="6708712" y="1991134"/>
            <a:ext cx="4509179" cy="3539430"/>
          </a:xfrm>
          <a:prstGeom prst="rect">
            <a:avLst/>
          </a:prstGeom>
          <a:noFill/>
        </p:spPr>
        <p:txBody>
          <a:bodyPr wrap="square">
            <a:spAutoFit/>
          </a:bodyPr>
          <a:lstStyle/>
          <a:p>
            <a:pPr marL="285750" indent="-285750" algn="just">
              <a:buFont typeface="Wingdings" panose="05000000000000000000" pitchFamily="2" charset="2"/>
              <a:buChar char="ü"/>
            </a:pPr>
            <a:r>
              <a:rPr lang="es-MX" sz="1400" dirty="0"/>
              <a:t>Las actividades de "Fortalecimiento de Semilleros y Grupos de Investigación" y "Estrategias para Proyectos de Ciencia, Tecnología e Innovación" destacan con una participación del 70.0% y 68.0%, respectivamente, lo que evidencia la prioridad institucional en el desarrollo de capacidades investigativas y la promoción de la innovación tecnológica.</a:t>
            </a:r>
          </a:p>
          <a:p>
            <a:pPr marL="285750" indent="-285750" algn="just">
              <a:buFont typeface="Wingdings" panose="05000000000000000000" pitchFamily="2" charset="2"/>
              <a:buChar char="ü"/>
            </a:pPr>
            <a:endParaRPr lang="es-MX" sz="1400" dirty="0"/>
          </a:p>
          <a:p>
            <a:pPr marL="285750" indent="-285750" algn="just">
              <a:buFont typeface="Wingdings" panose="05000000000000000000" pitchFamily="2" charset="2"/>
              <a:buChar char="ü"/>
            </a:pPr>
            <a:r>
              <a:rPr lang="es-MX" sz="1400" dirty="0"/>
              <a:t>Por otro lado, el "Fortalecimiento de las Estrategias de Internacionalización Universitaria" alcanza un 59.3% de participación, lo que refleja el creciente interés de las universidades por mejorar su visibilidad y competitividad a nivel global, favoreciendo la atracción de colaboraciones internacionales.</a:t>
            </a:r>
            <a:endParaRPr lang="es-CO" sz="1400" dirty="0"/>
          </a:p>
        </p:txBody>
      </p:sp>
    </p:spTree>
    <p:extLst>
      <p:ext uri="{BB962C8B-B14F-4D97-AF65-F5344CB8AC3E}">
        <p14:creationId xmlns:p14="http://schemas.microsoft.com/office/powerpoint/2010/main" val="513139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D2F3A4-94DA-6616-3C0D-F46028C0AC4D}"/>
              </a:ext>
            </a:extLst>
          </p:cNvPr>
          <p:cNvPicPr>
            <a:picLocks noChangeAspect="1"/>
          </p:cNvPicPr>
          <p:nvPr/>
        </p:nvPicPr>
        <p:blipFill>
          <a:blip r:embed="rId2">
            <a:alphaModFix amt="50000"/>
          </a:blip>
          <a:stretch>
            <a:fillRect/>
          </a:stretch>
        </p:blipFill>
        <p:spPr>
          <a:xfrm>
            <a:off x="7188087" y="55218"/>
            <a:ext cx="1506256" cy="1399694"/>
          </a:xfrm>
          <a:prstGeom prst="rect">
            <a:avLst/>
          </a:prstGeom>
        </p:spPr>
      </p:pic>
      <p:sp>
        <p:nvSpPr>
          <p:cNvPr id="15" name="CuadroTexto 14">
            <a:extLst>
              <a:ext uri="{FF2B5EF4-FFF2-40B4-BE49-F238E27FC236}">
                <a16:creationId xmlns:a16="http://schemas.microsoft.com/office/drawing/2014/main" id="{64507997-8BA0-01A5-F34C-DFE8C63EC919}"/>
              </a:ext>
            </a:extLst>
          </p:cNvPr>
          <p:cNvSpPr txBox="1"/>
          <p:nvPr/>
        </p:nvSpPr>
        <p:spPr>
          <a:xfrm>
            <a:off x="948538" y="83195"/>
            <a:ext cx="63847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i="0" dirty="0">
                <a:solidFill>
                  <a:schemeClr val="accent1"/>
                </a:solidFill>
                <a:effectLst/>
                <a:latin typeface="Segoe UI" panose="020B0502040204020203" pitchFamily="34" charset="0"/>
              </a:rPr>
              <a:t>Formación a lo largo de la vida (pre y posgradual)</a:t>
            </a:r>
            <a:endParaRPr kumimoji="0" lang="es-MX" sz="20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sp>
        <p:nvSpPr>
          <p:cNvPr id="5" name="Rectangle 3">
            <a:extLst>
              <a:ext uri="{FF2B5EF4-FFF2-40B4-BE49-F238E27FC236}">
                <a16:creationId xmlns:a16="http://schemas.microsoft.com/office/drawing/2014/main" id="{65448077-FE00-6221-7AF5-77A462421FD1}"/>
              </a:ext>
            </a:extLst>
          </p:cNvPr>
          <p:cNvSpPr>
            <a:spLocks noChangeArrowheads="1"/>
          </p:cNvSpPr>
          <p:nvPr/>
        </p:nvSpPr>
        <p:spPr bwMode="auto">
          <a:xfrm>
            <a:off x="7645650" y="6178384"/>
            <a:ext cx="4446761" cy="37447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sz="1000" b="1" i="0" u="none" strike="noStrike" cap="none" normalizeH="0" baseline="0" dirty="0">
                <a:ln>
                  <a:noFill/>
                </a:ln>
                <a:solidFill>
                  <a:schemeClr val="accent1"/>
                </a:solidFill>
                <a:effectLst/>
                <a:latin typeface="inherit"/>
              </a:rPr>
              <a:t>Nota técnica</a:t>
            </a:r>
            <a:r>
              <a:rPr kumimoji="0" lang="es-ES" altLang="es-CO" sz="800" b="0" i="0" u="none" strike="noStrike" cap="none" normalizeH="0" baseline="0" dirty="0">
                <a:ln>
                  <a:noFill/>
                </a:ln>
                <a:solidFill>
                  <a:srgbClr val="1F1F1F"/>
                </a:solidFill>
                <a:effectLst/>
                <a:latin typeface="inherit"/>
              </a:rPr>
              <a:t>: La proporción de casos (es decir, encuestados) representados por esta categoría. La suma de esta columna será superior al 100%</a:t>
            </a:r>
            <a:r>
              <a:rPr lang="es-ES" altLang="es-CO" sz="800" dirty="0">
                <a:latin typeface="inherit"/>
              </a:rPr>
              <a:t>, </a:t>
            </a:r>
            <a:r>
              <a:rPr lang="es-MX" altLang="es-CO" sz="800" dirty="0">
                <a:latin typeface="inherit"/>
              </a:rPr>
              <a:t>pero las proporciones individuales pueden interpretarse como la prevalencia de esa opción entre la muestra de la encuesta</a:t>
            </a:r>
            <a:endParaRPr kumimoji="0" lang="es-ES" altLang="es-CO" sz="800" b="0" i="0" u="none" strike="noStrike" cap="none" normalizeH="0" baseline="0" dirty="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2F0DD42E-0C60-CF51-8184-DC341411C9B0}"/>
              </a:ext>
            </a:extLst>
          </p:cNvPr>
          <p:cNvSpPr txBox="1"/>
          <p:nvPr/>
        </p:nvSpPr>
        <p:spPr>
          <a:xfrm>
            <a:off x="6714146" y="2109880"/>
            <a:ext cx="5075975" cy="3293209"/>
          </a:xfrm>
          <a:prstGeom prst="rect">
            <a:avLst/>
          </a:prstGeom>
          <a:noFill/>
        </p:spPr>
        <p:txBody>
          <a:bodyPr wrap="square" rtlCol="0">
            <a:spAutoFit/>
          </a:bodyPr>
          <a:lstStyle/>
          <a:p>
            <a:pPr marL="285750" indent="-285750" algn="just">
              <a:buFont typeface="Wingdings" panose="05000000000000000000" pitchFamily="2" charset="2"/>
              <a:buChar char="ü"/>
            </a:pPr>
            <a:r>
              <a:rPr lang="es-MX" sz="1600" dirty="0"/>
              <a:t>El "Desarrollo de nuevas tendencias en la formación", con un 62.5% de interés, refleja el enfoque en actualizar métodos educativos para adaptarse a las demandas tecnológicas y mejorar la competitividad.</a:t>
            </a:r>
          </a:p>
          <a:p>
            <a:pPr marL="285750" indent="-285750" algn="just">
              <a:buFont typeface="Wingdings" panose="05000000000000000000" pitchFamily="2" charset="2"/>
              <a:buChar char="ü"/>
            </a:pPr>
            <a:endParaRPr lang="es-MX" sz="1600" dirty="0"/>
          </a:p>
          <a:p>
            <a:pPr marL="285750" indent="-285750" algn="just">
              <a:buFont typeface="Wingdings" panose="05000000000000000000" pitchFamily="2" charset="2"/>
              <a:buChar char="ü"/>
            </a:pPr>
            <a:r>
              <a:rPr lang="es-MX" sz="1600" dirty="0"/>
              <a:t>Las estrategias de multilingüismo y los programas de éxito académico son muy relevantes, con un 42.6% y 36.6% de interés en la Sede Cali y mayores porcentajes de favorabilidad en sedes regionales como se aprecia. Esto refleja el interés en mejorar la retención estudiantil y fomentar la competitividad laboral en un mundo globalizado.</a:t>
            </a:r>
            <a:endParaRPr lang="es-CO" sz="2400" dirty="0"/>
          </a:p>
        </p:txBody>
      </p:sp>
      <p:graphicFrame>
        <p:nvGraphicFramePr>
          <p:cNvPr id="2" name="Tabla 1">
            <a:extLst>
              <a:ext uri="{FF2B5EF4-FFF2-40B4-BE49-F238E27FC236}">
                <a16:creationId xmlns:a16="http://schemas.microsoft.com/office/drawing/2014/main" id="{414BD85B-4A42-0FBB-9DA6-594CA64547EE}"/>
              </a:ext>
            </a:extLst>
          </p:cNvPr>
          <p:cNvGraphicFramePr>
            <a:graphicFrameLocks noGrp="1"/>
          </p:cNvGraphicFramePr>
          <p:nvPr>
            <p:extLst>
              <p:ext uri="{D42A27DB-BD31-4B8C-83A1-F6EECF244321}">
                <p14:modId xmlns:p14="http://schemas.microsoft.com/office/powerpoint/2010/main" val="4248697344"/>
              </p:ext>
            </p:extLst>
          </p:nvPr>
        </p:nvGraphicFramePr>
        <p:xfrm>
          <a:off x="618264" y="1197960"/>
          <a:ext cx="5799744" cy="3820087"/>
        </p:xfrm>
        <a:graphic>
          <a:graphicData uri="http://schemas.openxmlformats.org/drawingml/2006/table">
            <a:tbl>
              <a:tblPr firstRow="1" firstCol="1" bandRow="1"/>
              <a:tblGrid>
                <a:gridCol w="3258830">
                  <a:extLst>
                    <a:ext uri="{9D8B030D-6E8A-4147-A177-3AD203B41FA5}">
                      <a16:colId xmlns:a16="http://schemas.microsoft.com/office/drawing/2014/main" val="3598486674"/>
                    </a:ext>
                  </a:extLst>
                </a:gridCol>
                <a:gridCol w="387831">
                  <a:extLst>
                    <a:ext uri="{9D8B030D-6E8A-4147-A177-3AD203B41FA5}">
                      <a16:colId xmlns:a16="http://schemas.microsoft.com/office/drawing/2014/main" val="2282578907"/>
                    </a:ext>
                  </a:extLst>
                </a:gridCol>
                <a:gridCol w="458703">
                  <a:extLst>
                    <a:ext uri="{9D8B030D-6E8A-4147-A177-3AD203B41FA5}">
                      <a16:colId xmlns:a16="http://schemas.microsoft.com/office/drawing/2014/main" val="2791637652"/>
                    </a:ext>
                  </a:extLst>
                </a:gridCol>
                <a:gridCol w="388487">
                  <a:extLst>
                    <a:ext uri="{9D8B030D-6E8A-4147-A177-3AD203B41FA5}">
                      <a16:colId xmlns:a16="http://schemas.microsoft.com/office/drawing/2014/main" val="4113141135"/>
                    </a:ext>
                  </a:extLst>
                </a:gridCol>
                <a:gridCol w="458703">
                  <a:extLst>
                    <a:ext uri="{9D8B030D-6E8A-4147-A177-3AD203B41FA5}">
                      <a16:colId xmlns:a16="http://schemas.microsoft.com/office/drawing/2014/main" val="1006847770"/>
                    </a:ext>
                  </a:extLst>
                </a:gridCol>
                <a:gridCol w="388487">
                  <a:extLst>
                    <a:ext uri="{9D8B030D-6E8A-4147-A177-3AD203B41FA5}">
                      <a16:colId xmlns:a16="http://schemas.microsoft.com/office/drawing/2014/main" val="3861755859"/>
                    </a:ext>
                  </a:extLst>
                </a:gridCol>
                <a:gridCol w="458703">
                  <a:extLst>
                    <a:ext uri="{9D8B030D-6E8A-4147-A177-3AD203B41FA5}">
                      <a16:colId xmlns:a16="http://schemas.microsoft.com/office/drawing/2014/main" val="3286182230"/>
                    </a:ext>
                  </a:extLst>
                </a:gridCol>
              </a:tblGrid>
              <a:tr h="375311">
                <a:tc>
                  <a:txBody>
                    <a:bodyPr/>
                    <a:lstStyle/>
                    <a:p>
                      <a:pPr>
                        <a:lnSpc>
                          <a:spcPct val="107000"/>
                        </a:lnSpc>
                        <a:spcAft>
                          <a:spcPts val="800"/>
                        </a:spcAft>
                      </a:pPr>
                      <a:r>
                        <a:rPr lang="es-CO"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Desafíos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Sede Cali</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O"/>
                    </a:p>
                  </a:txBody>
                  <a:tcPr/>
                </a:tc>
                <a:tc gridSpan="2">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Sedes regionales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O"/>
                    </a:p>
                  </a:txBody>
                  <a:tcPr/>
                </a:tc>
                <a:tc gridSpan="2">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Ninguna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O"/>
                    </a:p>
                  </a:txBody>
                  <a:tcPr/>
                </a:tc>
                <a:extLst>
                  <a:ext uri="{0D108BD9-81ED-4DB2-BD59-A6C34878D82A}">
                    <a16:rowId xmlns:a16="http://schemas.microsoft.com/office/drawing/2014/main" val="751273994"/>
                  </a:ext>
                </a:extLst>
              </a:tr>
              <a:tr h="202761">
                <a:tc>
                  <a:txBody>
                    <a:bodyPr/>
                    <a:lstStyle/>
                    <a:p>
                      <a:pPr>
                        <a:lnSpc>
                          <a:spcPct val="107000"/>
                        </a:lnSpc>
                      </a:pPr>
                      <a:endParaRPr lang="es-CO" sz="1100" kern="10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CO"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117891"/>
                  </a:ext>
                </a:extLst>
              </a:tr>
              <a:tr h="566244">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Desarrollo de nuevas tendencias en la formación (virtualización, inteligencia artificial, nuevos métodos pedagógicos)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436</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62,6%</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62,7%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59,1%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4071694599"/>
                  </a:ext>
                </a:extLst>
              </a:tr>
              <a:tr h="20276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Desarrollo de una estrategia de multilingüismo.</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42,6%</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AEFE2"/>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149</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51,9%</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A4D9B4"/>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47,7%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E3F2EA"/>
                    </a:solidFill>
                  </a:tcPr>
                </a:tc>
                <a:extLst>
                  <a:ext uri="{0D108BD9-81ED-4DB2-BD59-A6C34878D82A}">
                    <a16:rowId xmlns:a16="http://schemas.microsoft.com/office/drawing/2014/main" val="3101869476"/>
                  </a:ext>
                </a:extLst>
              </a:tr>
              <a:tr h="566244">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Fortalecimiento de los programas de éxito académico y desarrollo estudiantil para mitigar la deserción universitaria.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36,6%</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FAFD"/>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40,1%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ECF6F1"/>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43,2%</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F2F5"/>
                    </a:solidFill>
                  </a:tcPr>
                </a:tc>
                <a:extLst>
                  <a:ext uri="{0D108BD9-81ED-4DB2-BD59-A6C34878D82A}">
                    <a16:rowId xmlns:a16="http://schemas.microsoft.com/office/drawing/2014/main" val="2088705851"/>
                  </a:ext>
                </a:extLst>
              </a:tr>
              <a:tr h="37531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Reforma curricular universitaria para el desarrollo de habilidades y el pensamiento crítico de los estudiantes.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263</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37,7%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7FAFB"/>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102</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35,5%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EFF2"/>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99A9C"/>
                    </a:solidFill>
                  </a:tcPr>
                </a:tc>
                <a:extLst>
                  <a:ext uri="{0D108BD9-81ED-4DB2-BD59-A6C34878D82A}">
                    <a16:rowId xmlns:a16="http://schemas.microsoft.com/office/drawing/2014/main" val="632205418"/>
                  </a:ext>
                </a:extLst>
              </a:tr>
              <a:tr h="37531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Estrategias para el fortalecimiento de la cobertura (oferta y demanda).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33,7%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E5E8"/>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112</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39,0%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2F8F6"/>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47,7%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E3F2EA"/>
                    </a:solidFill>
                  </a:tcPr>
                </a:tc>
                <a:extLst>
                  <a:ext uri="{0D108BD9-81ED-4DB2-BD59-A6C34878D82A}">
                    <a16:rowId xmlns:a16="http://schemas.microsoft.com/office/drawing/2014/main" val="2154126678"/>
                  </a:ext>
                </a:extLst>
              </a:tr>
              <a:tr h="37531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Articulación con la educación media y la formación para el trabajo y el desarrollo humano.</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258</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37,0%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BFCFE"/>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26,1%</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9ADB0"/>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52,3%</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B0DEBE"/>
                    </a:solidFill>
                  </a:tcPr>
                </a:tc>
                <a:extLst>
                  <a:ext uri="{0D108BD9-81ED-4DB2-BD59-A6C34878D82A}">
                    <a16:rowId xmlns:a16="http://schemas.microsoft.com/office/drawing/2014/main" val="200719086"/>
                  </a:ext>
                </a:extLst>
              </a:tr>
              <a:tr h="20276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Procesos de movilidad entrante y saliente.</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123</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17,6%</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E70"/>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60</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20,9%</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888B"/>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11,4%</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96B"/>
                    </a:solidFill>
                  </a:tcPr>
                </a:tc>
                <a:extLst>
                  <a:ext uri="{0D108BD9-81ED-4DB2-BD59-A6C34878D82A}">
                    <a16:rowId xmlns:a16="http://schemas.microsoft.com/office/drawing/2014/main" val="2991763919"/>
                  </a:ext>
                </a:extLst>
              </a:tr>
              <a:tr h="375311">
                <a:tc>
                  <a:txBody>
                    <a:bodyPr/>
                    <a:lstStyle/>
                    <a:p>
                      <a:pPr>
                        <a:lnSpc>
                          <a:spcPct val="107000"/>
                        </a:lnSpc>
                        <a:spcAft>
                          <a:spcPts val="800"/>
                        </a:spcAft>
                      </a:pPr>
                      <a:r>
                        <a:rPr lang="es-CO"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Disponibilidad de recursos: bibliográficos, físicos, didácticos, digitales, entre otros.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118</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16,9%</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96B"/>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16,4%</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96B"/>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11,4%</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solidFill>
                      <a:srgbClr val="F8696B"/>
                    </a:solidFill>
                  </a:tcPr>
                </a:tc>
                <a:extLst>
                  <a:ext uri="{0D108BD9-81ED-4DB2-BD59-A6C34878D82A}">
                    <a16:rowId xmlns:a16="http://schemas.microsoft.com/office/drawing/2014/main" val="4101129277"/>
                  </a:ext>
                </a:extLst>
              </a:tr>
              <a:tr h="202761">
                <a:tc>
                  <a:txBody>
                    <a:bodyPr/>
                    <a:lstStyle/>
                    <a:p>
                      <a:pPr>
                        <a:lnSpc>
                          <a:spcPct val="107000"/>
                        </a:lnSpc>
                      </a:pPr>
                      <a:endParaRPr lang="es-CO" sz="1100" kern="10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697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s-CO" sz="1100" kern="10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287</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s-CO" sz="1100" kern="10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s-CO"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44</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pPr>
                      <a:endParaRPr lang="es-CO" sz="1100" kern="100" dirty="0">
                        <a:effectLst/>
                        <a:latin typeface="Aptos" panose="020B00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58399804"/>
                  </a:ext>
                </a:extLst>
              </a:tr>
            </a:tbl>
          </a:graphicData>
        </a:graphic>
      </p:graphicFrame>
    </p:spTree>
    <p:extLst>
      <p:ext uri="{BB962C8B-B14F-4D97-AF65-F5344CB8AC3E}">
        <p14:creationId xmlns:p14="http://schemas.microsoft.com/office/powerpoint/2010/main" val="3427967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4D8FF0-2DA7-0AC3-0D3F-C5C123ACE7C4}"/>
              </a:ext>
            </a:extLst>
          </p:cNvPr>
          <p:cNvPicPr>
            <a:picLocks noChangeAspect="1"/>
          </p:cNvPicPr>
          <p:nvPr/>
        </p:nvPicPr>
        <p:blipFill>
          <a:blip r:embed="rId2">
            <a:alphaModFix amt="35000"/>
          </a:blip>
          <a:stretch>
            <a:fillRect/>
          </a:stretch>
        </p:blipFill>
        <p:spPr>
          <a:xfrm>
            <a:off x="6096000" y="95890"/>
            <a:ext cx="1594021" cy="1216916"/>
          </a:xfrm>
          <a:prstGeom prst="rect">
            <a:avLst/>
          </a:prstGeom>
        </p:spPr>
      </p:pic>
      <p:sp>
        <p:nvSpPr>
          <p:cNvPr id="15" name="CuadroTexto 14">
            <a:extLst>
              <a:ext uri="{FF2B5EF4-FFF2-40B4-BE49-F238E27FC236}">
                <a16:creationId xmlns:a16="http://schemas.microsoft.com/office/drawing/2014/main" id="{64507997-8BA0-01A5-F34C-DFE8C63EC919}"/>
              </a:ext>
            </a:extLst>
          </p:cNvPr>
          <p:cNvSpPr txBox="1"/>
          <p:nvPr/>
        </p:nvSpPr>
        <p:spPr>
          <a:xfrm>
            <a:off x="1139923" y="242683"/>
            <a:ext cx="84311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i="0" dirty="0">
                <a:solidFill>
                  <a:schemeClr val="accent1"/>
                </a:solidFill>
                <a:effectLst/>
                <a:latin typeface="Segoe UI" panose="020B0502040204020203" pitchFamily="34" charset="0"/>
              </a:rPr>
              <a:t>Compromiso y proyección social</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graphicFrame>
        <p:nvGraphicFramePr>
          <p:cNvPr id="3" name="Tabla 2">
            <a:extLst>
              <a:ext uri="{FF2B5EF4-FFF2-40B4-BE49-F238E27FC236}">
                <a16:creationId xmlns:a16="http://schemas.microsoft.com/office/drawing/2014/main" id="{D43BCDED-01C8-6BF1-259E-466AA25171BF}"/>
              </a:ext>
            </a:extLst>
          </p:cNvPr>
          <p:cNvGraphicFramePr>
            <a:graphicFrameLocks noGrp="1"/>
          </p:cNvGraphicFramePr>
          <p:nvPr>
            <p:extLst>
              <p:ext uri="{D42A27DB-BD31-4B8C-83A1-F6EECF244321}">
                <p14:modId xmlns:p14="http://schemas.microsoft.com/office/powerpoint/2010/main" val="2493676808"/>
              </p:ext>
            </p:extLst>
          </p:nvPr>
        </p:nvGraphicFramePr>
        <p:xfrm>
          <a:off x="970622" y="1439213"/>
          <a:ext cx="5232247" cy="4175000"/>
        </p:xfrm>
        <a:graphic>
          <a:graphicData uri="http://schemas.openxmlformats.org/drawingml/2006/table">
            <a:tbl>
              <a:tblPr/>
              <a:tblGrid>
                <a:gridCol w="3103875">
                  <a:extLst>
                    <a:ext uri="{9D8B030D-6E8A-4147-A177-3AD203B41FA5}">
                      <a16:colId xmlns:a16="http://schemas.microsoft.com/office/drawing/2014/main" val="57218746"/>
                    </a:ext>
                  </a:extLst>
                </a:gridCol>
                <a:gridCol w="1064186">
                  <a:extLst>
                    <a:ext uri="{9D8B030D-6E8A-4147-A177-3AD203B41FA5}">
                      <a16:colId xmlns:a16="http://schemas.microsoft.com/office/drawing/2014/main" val="144684538"/>
                    </a:ext>
                  </a:extLst>
                </a:gridCol>
                <a:gridCol w="1064186">
                  <a:extLst>
                    <a:ext uri="{9D8B030D-6E8A-4147-A177-3AD203B41FA5}">
                      <a16:colId xmlns:a16="http://schemas.microsoft.com/office/drawing/2014/main" val="3042687850"/>
                    </a:ext>
                  </a:extLst>
                </a:gridCol>
              </a:tblGrid>
              <a:tr h="218016">
                <a:tc>
                  <a:txBody>
                    <a:bodyPr/>
                    <a:lstStyle/>
                    <a:p>
                      <a:pPr algn="ctr" fontAlgn="b"/>
                      <a:r>
                        <a:rPr lang="es-CO" sz="1100" b="1" i="0" u="none" strike="noStrike">
                          <a:solidFill>
                            <a:srgbClr val="000000"/>
                          </a:solidFill>
                          <a:effectLst/>
                          <a:latin typeface="Aptos Narrow" panose="020B0004020202020204" pitchFamily="34" charset="0"/>
                        </a:rPr>
                        <a:t>Desafíos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0409744"/>
                  </a:ext>
                </a:extLst>
              </a:tr>
              <a:tr h="654047">
                <a:tc>
                  <a:txBody>
                    <a:bodyPr/>
                    <a:lstStyle/>
                    <a:p>
                      <a:pPr algn="l" fontAlgn="b"/>
                      <a:r>
                        <a:rPr lang="es-MX" sz="1100" b="0" i="0" u="none" strike="noStrike" dirty="0">
                          <a:solidFill>
                            <a:srgbClr val="000000"/>
                          </a:solidFill>
                          <a:effectLst/>
                          <a:latin typeface="Aptos Narrow" panose="020B0004020202020204" pitchFamily="34" charset="0"/>
                        </a:rPr>
                        <a:t>Mejoramiento de la oferta de educación continua para la comunidad en general.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3690501202"/>
                  </a:ext>
                </a:extLst>
              </a:tr>
              <a:tr h="654047">
                <a:tc>
                  <a:txBody>
                    <a:bodyPr/>
                    <a:lstStyle/>
                    <a:p>
                      <a:pPr algn="l" fontAlgn="b"/>
                      <a:r>
                        <a:rPr lang="es-MX" sz="1100" b="0" i="0" u="none" strike="noStrike" dirty="0">
                          <a:solidFill>
                            <a:srgbClr val="000000"/>
                          </a:solidFill>
                          <a:effectLst/>
                          <a:latin typeface="Aptos Narrow" panose="020B0004020202020204" pitchFamily="34" charset="0"/>
                        </a:rPr>
                        <a:t>Fortalecer los programas de emprendimiento, prácticas E innovación en la universidad. </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549</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53,4%</a:t>
                      </a:r>
                    </a:p>
                  </a:txBody>
                  <a:tcPr marL="9525" marR="9525" marT="9525" marB="0" anchor="b">
                    <a:lnL>
                      <a:noFill/>
                    </a:lnL>
                    <a:lnR>
                      <a:noFill/>
                    </a:lnR>
                    <a:lnT>
                      <a:noFill/>
                    </a:lnT>
                    <a:lnB>
                      <a:noFill/>
                    </a:lnB>
                    <a:solidFill>
                      <a:srgbClr val="A5D9B4"/>
                    </a:solidFill>
                  </a:tcPr>
                </a:tc>
                <a:extLst>
                  <a:ext uri="{0D108BD9-81ED-4DB2-BD59-A6C34878D82A}">
                    <a16:rowId xmlns:a16="http://schemas.microsoft.com/office/drawing/2014/main" val="3101986296"/>
                  </a:ext>
                </a:extLst>
              </a:tr>
              <a:tr h="654047">
                <a:tc>
                  <a:txBody>
                    <a:bodyPr/>
                    <a:lstStyle/>
                    <a:p>
                      <a:pPr algn="l" fontAlgn="b"/>
                      <a:r>
                        <a:rPr lang="es-MX" sz="1100" b="0" i="0" u="none" strike="noStrike" dirty="0">
                          <a:solidFill>
                            <a:srgbClr val="000000"/>
                          </a:solidFill>
                          <a:effectLst/>
                          <a:latin typeface="Aptos Narrow" panose="020B0004020202020204" pitchFamily="34" charset="0"/>
                        </a:rPr>
                        <a:t>Realización de prácticas profesionales  y pasantías en la universidad.</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532</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51,8%</a:t>
                      </a:r>
                    </a:p>
                  </a:txBody>
                  <a:tcPr marL="9525" marR="9525" marT="9525" marB="0" anchor="b">
                    <a:lnL>
                      <a:noFill/>
                    </a:lnL>
                    <a:lnR>
                      <a:noFill/>
                    </a:lnR>
                    <a:lnT>
                      <a:noFill/>
                    </a:lnT>
                    <a:lnB>
                      <a:noFill/>
                    </a:lnB>
                    <a:solidFill>
                      <a:srgbClr val="CAE8D4"/>
                    </a:solidFill>
                  </a:tcPr>
                </a:tc>
                <a:extLst>
                  <a:ext uri="{0D108BD9-81ED-4DB2-BD59-A6C34878D82A}">
                    <a16:rowId xmlns:a16="http://schemas.microsoft.com/office/drawing/2014/main" val="727633369"/>
                  </a:ext>
                </a:extLst>
              </a:tr>
              <a:tr h="654047">
                <a:tc>
                  <a:txBody>
                    <a:bodyPr/>
                    <a:lstStyle/>
                    <a:p>
                      <a:pPr algn="l" fontAlgn="b"/>
                      <a:r>
                        <a:rPr lang="es-MX" sz="1100" b="0" i="0" u="none" strike="noStrike" dirty="0">
                          <a:solidFill>
                            <a:srgbClr val="000000"/>
                          </a:solidFill>
                          <a:effectLst/>
                          <a:latin typeface="Aptos Narrow" panose="020B0004020202020204" pitchFamily="34" charset="0"/>
                        </a:rPr>
                        <a:t>Promoción de estrategias y ejecución de proyectos de vinculación con la sociedad.</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509</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49,5%</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2190086629"/>
                  </a:ext>
                </a:extLst>
              </a:tr>
              <a:tr h="436031">
                <a:tc>
                  <a:txBody>
                    <a:bodyPr/>
                    <a:lstStyle/>
                    <a:p>
                      <a:pPr algn="l" fontAlgn="b"/>
                      <a:r>
                        <a:rPr lang="es-MX" sz="1100" b="0" i="0" u="none" strike="noStrike" dirty="0">
                          <a:solidFill>
                            <a:srgbClr val="000000"/>
                          </a:solidFill>
                          <a:effectLst/>
                          <a:latin typeface="Aptos Narrow" panose="020B0004020202020204" pitchFamily="34" charset="0"/>
                        </a:rPr>
                        <a:t>Mejoramiento de la oferta institucional para los egresados.</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380</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37,0%</a:t>
                      </a:r>
                    </a:p>
                  </a:txBody>
                  <a:tcPr marL="9525" marR="9525" marT="9525" marB="0" anchor="b">
                    <a:lnL>
                      <a:noFill/>
                    </a:lnL>
                    <a:lnR>
                      <a:noFill/>
                    </a:lnR>
                    <a:lnT>
                      <a:noFill/>
                    </a:lnT>
                    <a:lnB>
                      <a:noFill/>
                    </a:lnB>
                    <a:solidFill>
                      <a:srgbClr val="FAB6B8"/>
                    </a:solidFill>
                  </a:tcPr>
                </a:tc>
                <a:extLst>
                  <a:ext uri="{0D108BD9-81ED-4DB2-BD59-A6C34878D82A}">
                    <a16:rowId xmlns:a16="http://schemas.microsoft.com/office/drawing/2014/main" val="1951879040"/>
                  </a:ext>
                </a:extLst>
              </a:tr>
              <a:tr h="436031">
                <a:tc>
                  <a:txBody>
                    <a:bodyPr/>
                    <a:lstStyle/>
                    <a:p>
                      <a:pPr algn="l" fontAlgn="b"/>
                      <a:r>
                        <a:rPr lang="es-MX" sz="1100" b="0" i="0" u="none" strike="noStrike" dirty="0">
                          <a:solidFill>
                            <a:srgbClr val="000000"/>
                          </a:solidFill>
                          <a:effectLst/>
                          <a:latin typeface="Aptos Narrow" panose="020B0004020202020204" pitchFamily="34" charset="0"/>
                        </a:rPr>
                        <a:t>Fortalecimiento de la identidad institucional.</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267</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26,0%</a:t>
                      </a:r>
                    </a:p>
                  </a:txBody>
                  <a:tcPr marL="9525" marR="9525" marT="9525" marB="0" anchor="b">
                    <a:lnL>
                      <a:noFill/>
                    </a:lnL>
                    <a:lnR>
                      <a:noFill/>
                    </a:lnR>
                    <a:lnT>
                      <a:noFill/>
                    </a:lnT>
                    <a:lnB>
                      <a:noFill/>
                    </a:lnB>
                    <a:solidFill>
                      <a:srgbClr val="F8797B"/>
                    </a:solidFill>
                  </a:tcPr>
                </a:tc>
                <a:extLst>
                  <a:ext uri="{0D108BD9-81ED-4DB2-BD59-A6C34878D82A}">
                    <a16:rowId xmlns:a16="http://schemas.microsoft.com/office/drawing/2014/main" val="553215783"/>
                  </a:ext>
                </a:extLst>
              </a:tr>
              <a:tr h="468734">
                <a:tc>
                  <a:txBody>
                    <a:bodyPr/>
                    <a:lstStyle/>
                    <a:p>
                      <a:pPr algn="l" fontAlgn="b"/>
                      <a:r>
                        <a:rPr lang="es-MX" sz="1100" b="0" i="0" u="none" strike="noStrike" dirty="0">
                          <a:solidFill>
                            <a:srgbClr val="000000"/>
                          </a:solidFill>
                          <a:effectLst/>
                          <a:latin typeface="Aptos Narrow" panose="020B0004020202020204" pitchFamily="34" charset="0"/>
                        </a:rPr>
                        <a:t>Participación de los egresados en la toma de decisiones institucionales.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237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23,1%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510039861"/>
                  </a:ext>
                </a:extLst>
              </a:tr>
            </a:tbl>
          </a:graphicData>
        </a:graphic>
      </p:graphicFrame>
      <p:sp>
        <p:nvSpPr>
          <p:cNvPr id="4" name="CuadroTexto 3">
            <a:extLst>
              <a:ext uri="{FF2B5EF4-FFF2-40B4-BE49-F238E27FC236}">
                <a16:creationId xmlns:a16="http://schemas.microsoft.com/office/drawing/2014/main" id="{8ED09FC6-A383-EA10-B76B-20D3EB12879E}"/>
              </a:ext>
            </a:extLst>
          </p:cNvPr>
          <p:cNvSpPr txBox="1"/>
          <p:nvPr/>
        </p:nvSpPr>
        <p:spPr>
          <a:xfrm>
            <a:off x="7143183" y="1582340"/>
            <a:ext cx="4963563" cy="4031873"/>
          </a:xfrm>
          <a:prstGeom prst="rect">
            <a:avLst/>
          </a:prstGeom>
          <a:noFill/>
        </p:spPr>
        <p:txBody>
          <a:bodyPr wrap="square">
            <a:spAutoFit/>
          </a:bodyPr>
          <a:lstStyle/>
          <a:p>
            <a:pPr marL="285750" indent="-285750" algn="just">
              <a:buFont typeface="Wingdings" panose="05000000000000000000" pitchFamily="2" charset="2"/>
              <a:buChar char="ü"/>
            </a:pPr>
            <a:r>
              <a:rPr lang="es-MX" sz="1600" dirty="0"/>
              <a:t>El "Mejoramiento de la Oferta de Educación Continua para la Comunidad en General" (56.3%) y el "Fortalecimiento de los Programas de Emprendimiento, Prácticas e Innovación" (53.4%) son áreas clave, reflejando un fuerte enfoque en la formación permanente y el desarrollo de habilidades prácticas e innovadoras en estudiantes y egresados, así como en la comunidad.</a:t>
            </a:r>
          </a:p>
          <a:p>
            <a:pPr marL="285750" indent="-285750" algn="just">
              <a:buFont typeface="Wingdings" panose="05000000000000000000" pitchFamily="2" charset="2"/>
              <a:buChar char="ü"/>
            </a:pPr>
            <a:endParaRPr lang="es-MX" sz="1600" dirty="0"/>
          </a:p>
          <a:p>
            <a:pPr marL="285750" indent="-285750" algn="just">
              <a:buFont typeface="Wingdings" panose="05000000000000000000" pitchFamily="2" charset="2"/>
              <a:buChar char="ü"/>
            </a:pPr>
            <a:r>
              <a:rPr lang="es-MX" sz="1600" dirty="0"/>
              <a:t>Con un 51.8%, la "Realización de prácticas profesionales y pasantías en la Universidad" es fundamental para la proyección social, destacando el esfuerzo de las instituciones por estrechar vínculos con la sociedad y facilitar la transferencia de conocimientos y servicios, reforzando así su compromiso social.</a:t>
            </a:r>
            <a:endParaRPr lang="es-CO" sz="1600" dirty="0"/>
          </a:p>
        </p:txBody>
      </p:sp>
    </p:spTree>
    <p:extLst>
      <p:ext uri="{BB962C8B-B14F-4D97-AF65-F5344CB8AC3E}">
        <p14:creationId xmlns:p14="http://schemas.microsoft.com/office/powerpoint/2010/main" val="3383440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4507997-8BA0-01A5-F34C-DFE8C63EC919}"/>
              </a:ext>
            </a:extLst>
          </p:cNvPr>
          <p:cNvSpPr txBox="1"/>
          <p:nvPr/>
        </p:nvSpPr>
        <p:spPr>
          <a:xfrm>
            <a:off x="1139923" y="242683"/>
            <a:ext cx="84311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b="1" i="0" dirty="0">
                <a:solidFill>
                  <a:schemeClr val="accent1"/>
                </a:solidFill>
                <a:effectLst/>
                <a:latin typeface="Segoe UI" panose="020B0502040204020203" pitchFamily="34" charset="0"/>
              </a:rPr>
              <a:t>La Regionalización hoy y su futuro</a:t>
            </a:r>
            <a:endParaRPr kumimoji="0" lang="es-MX" sz="24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graphicFrame>
        <p:nvGraphicFramePr>
          <p:cNvPr id="3" name="Tabla 2">
            <a:extLst>
              <a:ext uri="{FF2B5EF4-FFF2-40B4-BE49-F238E27FC236}">
                <a16:creationId xmlns:a16="http://schemas.microsoft.com/office/drawing/2014/main" id="{912B5C90-E700-1BEE-A4AB-91AFB364D279}"/>
              </a:ext>
            </a:extLst>
          </p:cNvPr>
          <p:cNvGraphicFramePr>
            <a:graphicFrameLocks noGrp="1"/>
          </p:cNvGraphicFramePr>
          <p:nvPr>
            <p:extLst>
              <p:ext uri="{D42A27DB-BD31-4B8C-83A1-F6EECF244321}">
                <p14:modId xmlns:p14="http://schemas.microsoft.com/office/powerpoint/2010/main" val="3623576596"/>
              </p:ext>
            </p:extLst>
          </p:nvPr>
        </p:nvGraphicFramePr>
        <p:xfrm>
          <a:off x="889529" y="1140737"/>
          <a:ext cx="5106884" cy="4048823"/>
        </p:xfrm>
        <a:graphic>
          <a:graphicData uri="http://schemas.openxmlformats.org/drawingml/2006/table">
            <a:tbl>
              <a:tblPr/>
              <a:tblGrid>
                <a:gridCol w="3382317">
                  <a:extLst>
                    <a:ext uri="{9D8B030D-6E8A-4147-A177-3AD203B41FA5}">
                      <a16:colId xmlns:a16="http://schemas.microsoft.com/office/drawing/2014/main" val="3342825482"/>
                    </a:ext>
                  </a:extLst>
                </a:gridCol>
                <a:gridCol w="767774">
                  <a:extLst>
                    <a:ext uri="{9D8B030D-6E8A-4147-A177-3AD203B41FA5}">
                      <a16:colId xmlns:a16="http://schemas.microsoft.com/office/drawing/2014/main" val="2181496777"/>
                    </a:ext>
                  </a:extLst>
                </a:gridCol>
                <a:gridCol w="956793">
                  <a:extLst>
                    <a:ext uri="{9D8B030D-6E8A-4147-A177-3AD203B41FA5}">
                      <a16:colId xmlns:a16="http://schemas.microsoft.com/office/drawing/2014/main" val="475318373"/>
                    </a:ext>
                  </a:extLst>
                </a:gridCol>
              </a:tblGrid>
              <a:tr h="224935">
                <a:tc>
                  <a:txBody>
                    <a:bodyPr/>
                    <a:lstStyle/>
                    <a:p>
                      <a:pPr algn="ctr" fontAlgn="b"/>
                      <a:r>
                        <a:rPr lang="es-CO" sz="1100" b="1" i="0" u="none" strike="noStrike" dirty="0">
                          <a:solidFill>
                            <a:srgbClr val="000000"/>
                          </a:solidFill>
                          <a:effectLst/>
                          <a:latin typeface="Aptos Narrow" panose="020B0004020202020204" pitchFamily="34" charset="0"/>
                        </a:rPr>
                        <a:t>Desafíos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a:solidFill>
                            <a:srgbClr val="000000"/>
                          </a:solidFill>
                          <a:effectLst/>
                          <a:latin typeface="Aptos Narrow" panose="020B0004020202020204" pitchFamily="34" charset="0"/>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645876"/>
                  </a:ext>
                </a:extLst>
              </a:tr>
              <a:tr h="674804">
                <a:tc>
                  <a:txBody>
                    <a:bodyPr/>
                    <a:lstStyle/>
                    <a:p>
                      <a:pPr algn="l" fontAlgn="b"/>
                      <a:r>
                        <a:rPr lang="es-MX" sz="1100" b="0" i="0" u="none" strike="noStrike" dirty="0">
                          <a:solidFill>
                            <a:srgbClr val="000000"/>
                          </a:solidFill>
                          <a:effectLst/>
                          <a:latin typeface="Aptos Narrow" panose="020B0004020202020204" pitchFamily="34" charset="0"/>
                        </a:rPr>
                        <a:t>Implementación de proyectos de investigación y desarrollo acordes con las necesidades de la región.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604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58,8%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1903383574"/>
                  </a:ext>
                </a:extLst>
              </a:tr>
              <a:tr h="449869">
                <a:tc>
                  <a:txBody>
                    <a:bodyPr/>
                    <a:lstStyle/>
                    <a:p>
                      <a:pPr algn="l" fontAlgn="b"/>
                      <a:r>
                        <a:rPr lang="es-MX" sz="1100" b="0" i="0" u="none" strike="noStrike" dirty="0">
                          <a:solidFill>
                            <a:srgbClr val="000000"/>
                          </a:solidFill>
                          <a:effectLst/>
                          <a:latin typeface="Aptos Narrow" panose="020B0004020202020204" pitchFamily="34" charset="0"/>
                        </a:rPr>
                        <a:t>Pertinencia y suficiencia de programas académicos (pregrado y posgrado).</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517</a:t>
                      </a:r>
                    </a:p>
                  </a:txBody>
                  <a:tcPr marL="9525" marR="9525" marT="9525" marB="0" anchor="b">
                    <a:lnL>
                      <a:noFill/>
                    </a:lnL>
                    <a:lnR>
                      <a:noFill/>
                    </a:lnR>
                    <a:lnT>
                      <a:noFill/>
                    </a:lnT>
                    <a:lnB>
                      <a:noFill/>
                    </a:lnB>
                    <a:noFill/>
                  </a:tcPr>
                </a:tc>
                <a:tc>
                  <a:txBody>
                    <a:bodyPr/>
                    <a:lstStyle/>
                    <a:p>
                      <a:pPr algn="r" fontAlgn="b"/>
                      <a:r>
                        <a:rPr lang="es-CO" sz="1100" b="0" i="0" u="none" strike="noStrike" dirty="0">
                          <a:solidFill>
                            <a:srgbClr val="000000"/>
                          </a:solidFill>
                          <a:effectLst/>
                          <a:latin typeface="Aptos Narrow" panose="020B0004020202020204" pitchFamily="34" charset="0"/>
                        </a:rPr>
                        <a:t>50,3%</a:t>
                      </a:r>
                    </a:p>
                  </a:txBody>
                  <a:tcPr marL="9525" marR="9525" marT="9525" marB="0" anchor="b">
                    <a:lnL>
                      <a:noFill/>
                    </a:lnL>
                    <a:lnR>
                      <a:noFill/>
                    </a:lnR>
                    <a:lnT>
                      <a:noFill/>
                    </a:lnT>
                    <a:lnB>
                      <a:noFill/>
                    </a:lnB>
                    <a:solidFill>
                      <a:srgbClr val="C6E6D1"/>
                    </a:solidFill>
                  </a:tcPr>
                </a:tc>
                <a:extLst>
                  <a:ext uri="{0D108BD9-81ED-4DB2-BD59-A6C34878D82A}">
                    <a16:rowId xmlns:a16="http://schemas.microsoft.com/office/drawing/2014/main" val="977302872"/>
                  </a:ext>
                </a:extLst>
              </a:tr>
              <a:tr h="449869">
                <a:tc>
                  <a:txBody>
                    <a:bodyPr/>
                    <a:lstStyle/>
                    <a:p>
                      <a:pPr algn="l" fontAlgn="b"/>
                      <a:r>
                        <a:rPr lang="es-MX" sz="1100" b="0" i="0" u="none" strike="noStrike" dirty="0">
                          <a:solidFill>
                            <a:srgbClr val="000000"/>
                          </a:solidFill>
                          <a:effectLst/>
                          <a:latin typeface="Aptos Narrow" panose="020B0004020202020204" pitchFamily="34" charset="0"/>
                        </a:rPr>
                        <a:t>Vinculación de docentes a la planta de la universidad.</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491</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47,8%</a:t>
                      </a:r>
                    </a:p>
                  </a:txBody>
                  <a:tcPr marL="9525" marR="9525" marT="9525" marB="0" anchor="b">
                    <a:lnL>
                      <a:noFill/>
                    </a:lnL>
                    <a:lnR>
                      <a:noFill/>
                    </a:lnR>
                    <a:lnT>
                      <a:noFill/>
                    </a:lnT>
                    <a:lnB>
                      <a:noFill/>
                    </a:lnB>
                    <a:solidFill>
                      <a:srgbClr val="E4F2EA"/>
                    </a:solidFill>
                  </a:tcPr>
                </a:tc>
                <a:extLst>
                  <a:ext uri="{0D108BD9-81ED-4DB2-BD59-A6C34878D82A}">
                    <a16:rowId xmlns:a16="http://schemas.microsoft.com/office/drawing/2014/main" val="3647319304"/>
                  </a:ext>
                </a:extLst>
              </a:tr>
              <a:tr h="674804">
                <a:tc>
                  <a:txBody>
                    <a:bodyPr/>
                    <a:lstStyle/>
                    <a:p>
                      <a:pPr algn="l" fontAlgn="b"/>
                      <a:r>
                        <a:rPr lang="es-MX" sz="1100" b="0" i="0" u="none" strike="noStrike" dirty="0">
                          <a:solidFill>
                            <a:srgbClr val="000000"/>
                          </a:solidFill>
                          <a:effectLst/>
                          <a:latin typeface="Aptos Narrow" panose="020B0004020202020204" pitchFamily="34" charset="0"/>
                        </a:rPr>
                        <a:t>Expansión y adecuación de la oferta académica a través de diversas modalidades.</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469</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45,6%</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695510674"/>
                  </a:ext>
                </a:extLst>
              </a:tr>
              <a:tr h="674804">
                <a:tc>
                  <a:txBody>
                    <a:bodyPr/>
                    <a:lstStyle/>
                    <a:p>
                      <a:pPr algn="l" fontAlgn="b"/>
                      <a:r>
                        <a:rPr lang="es-MX" sz="1100" b="0" i="0" u="none" strike="noStrike" dirty="0">
                          <a:solidFill>
                            <a:srgbClr val="000000"/>
                          </a:solidFill>
                          <a:effectLst/>
                          <a:latin typeface="Aptos Narrow" panose="020B0004020202020204" pitchFamily="34" charset="0"/>
                        </a:rPr>
                        <a:t>Implementación de programas de bienestar universitario en el sistema de regionalización.</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344</a:t>
                      </a:r>
                    </a:p>
                  </a:txBody>
                  <a:tcPr marL="9525" marR="9525" marT="9525" marB="0" anchor="b">
                    <a:lnL>
                      <a:noFill/>
                    </a:lnL>
                    <a:lnR>
                      <a:noFill/>
                    </a:lnR>
                    <a:lnT>
                      <a:noFill/>
                    </a:lnT>
                    <a:lnB>
                      <a:noFill/>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33,5%</a:t>
                      </a:r>
                    </a:p>
                  </a:txBody>
                  <a:tcPr marL="9525" marR="9525" marT="9525" marB="0" anchor="b">
                    <a:lnL>
                      <a:noFill/>
                    </a:lnL>
                    <a:lnR>
                      <a:noFill/>
                    </a:lnR>
                    <a:lnT>
                      <a:noFill/>
                    </a:lnT>
                    <a:lnB>
                      <a:noFill/>
                    </a:lnB>
                    <a:solidFill>
                      <a:srgbClr val="F99598"/>
                    </a:solidFill>
                  </a:tcPr>
                </a:tc>
                <a:extLst>
                  <a:ext uri="{0D108BD9-81ED-4DB2-BD59-A6C34878D82A}">
                    <a16:rowId xmlns:a16="http://schemas.microsoft.com/office/drawing/2014/main" val="1169370385"/>
                  </a:ext>
                </a:extLst>
              </a:tr>
              <a:tr h="449869">
                <a:tc>
                  <a:txBody>
                    <a:bodyPr/>
                    <a:lstStyle/>
                    <a:p>
                      <a:pPr algn="l" fontAlgn="b"/>
                      <a:r>
                        <a:rPr lang="es-MX" sz="1100" b="0" i="0" u="none" strike="noStrike" dirty="0">
                          <a:solidFill>
                            <a:srgbClr val="000000"/>
                          </a:solidFill>
                          <a:effectLst/>
                          <a:latin typeface="Aptos Narrow" panose="020B0004020202020204" pitchFamily="34" charset="0"/>
                        </a:rPr>
                        <a:t>Desarrollo de programas de extensión pertinentes al contexto territorial.</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334</a:t>
                      </a:r>
                    </a:p>
                  </a:txBody>
                  <a:tcPr marL="9525" marR="9525" marT="9525" marB="0" anchor="b">
                    <a:lnL>
                      <a:noFill/>
                    </a:lnL>
                    <a:lnR>
                      <a:noFill/>
                    </a:lnR>
                    <a:lnT>
                      <a:noFill/>
                    </a:lnT>
                    <a:lnB>
                      <a:noFill/>
                    </a:lnB>
                    <a:noFill/>
                  </a:tcPr>
                </a:tc>
                <a:tc>
                  <a:txBody>
                    <a:bodyPr/>
                    <a:lstStyle/>
                    <a:p>
                      <a:pPr algn="r" fontAlgn="b"/>
                      <a:r>
                        <a:rPr lang="es-CO" sz="1100" b="0" i="0" u="none" strike="noStrike">
                          <a:solidFill>
                            <a:srgbClr val="000000"/>
                          </a:solidFill>
                          <a:effectLst/>
                          <a:latin typeface="Aptos Narrow" panose="020B0004020202020204" pitchFamily="34" charset="0"/>
                        </a:rPr>
                        <a:t>32,5%</a:t>
                      </a:r>
                    </a:p>
                  </a:txBody>
                  <a:tcPr marL="9525" marR="9525" marT="9525" marB="0" anchor="b">
                    <a:lnL>
                      <a:noFill/>
                    </a:lnL>
                    <a:lnR>
                      <a:noFill/>
                    </a:lnR>
                    <a:lnT>
                      <a:noFill/>
                    </a:lnT>
                    <a:lnB>
                      <a:noFill/>
                    </a:lnB>
                    <a:solidFill>
                      <a:srgbClr val="F88D8F"/>
                    </a:solidFill>
                  </a:tcPr>
                </a:tc>
                <a:extLst>
                  <a:ext uri="{0D108BD9-81ED-4DB2-BD59-A6C34878D82A}">
                    <a16:rowId xmlns:a16="http://schemas.microsoft.com/office/drawing/2014/main" val="1963282337"/>
                  </a:ext>
                </a:extLst>
              </a:tr>
              <a:tr h="449869">
                <a:tc>
                  <a:txBody>
                    <a:bodyPr/>
                    <a:lstStyle/>
                    <a:p>
                      <a:pPr algn="l" fontAlgn="b"/>
                      <a:r>
                        <a:rPr lang="es-MX" sz="1100" b="0" i="0" u="none" strike="noStrike" dirty="0">
                          <a:solidFill>
                            <a:srgbClr val="000000"/>
                          </a:solidFill>
                          <a:effectLst/>
                          <a:latin typeface="Aptos Narrow" panose="020B0004020202020204" pitchFamily="34" charset="0"/>
                        </a:rPr>
                        <a:t>Restructuración del sistema de regionalización.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a:solidFill>
                            <a:srgbClr val="000000"/>
                          </a:solidFill>
                          <a:effectLst/>
                          <a:latin typeface="Aptos Narrow" panose="020B0004020202020204" pitchFamily="34" charset="0"/>
                        </a:rPr>
                        <a:t>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CO" sz="1100" b="0" i="0" u="none" strike="noStrike" dirty="0">
                          <a:solidFill>
                            <a:srgbClr val="000000"/>
                          </a:solidFill>
                          <a:effectLst/>
                          <a:latin typeface="Aptos Narrow" panose="020B0004020202020204" pitchFamily="34" charset="0"/>
                        </a:rPr>
                        <a:t>28,1%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091267245"/>
                  </a:ext>
                </a:extLst>
              </a:tr>
            </a:tbl>
          </a:graphicData>
        </a:graphic>
      </p:graphicFrame>
      <p:sp>
        <p:nvSpPr>
          <p:cNvPr id="4" name="CuadroTexto 3">
            <a:extLst>
              <a:ext uri="{FF2B5EF4-FFF2-40B4-BE49-F238E27FC236}">
                <a16:creationId xmlns:a16="http://schemas.microsoft.com/office/drawing/2014/main" id="{15D749D4-B462-586B-8E28-66F788087D07}"/>
              </a:ext>
            </a:extLst>
          </p:cNvPr>
          <p:cNvSpPr txBox="1"/>
          <p:nvPr/>
        </p:nvSpPr>
        <p:spPr>
          <a:xfrm>
            <a:off x="5996413" y="1503154"/>
            <a:ext cx="5766303" cy="3323987"/>
          </a:xfrm>
          <a:prstGeom prst="rect">
            <a:avLst/>
          </a:prstGeom>
          <a:noFill/>
        </p:spPr>
        <p:txBody>
          <a:bodyPr wrap="square">
            <a:spAutoFit/>
          </a:bodyPr>
          <a:lstStyle/>
          <a:p>
            <a:pPr marL="285750" indent="-285750" algn="just">
              <a:buFont typeface="Wingdings" panose="05000000000000000000" pitchFamily="2" charset="2"/>
              <a:buChar char="ü"/>
            </a:pPr>
            <a:r>
              <a:rPr lang="es-MX" sz="1400" dirty="0"/>
              <a:t>La "implementación de proyectos de investigación y desarrollo acorde con las necesidades de la región" es el desafío más priorizado, con un 58.8%, sugiriendo que los programas de investigación deben abordar problemas locales y contribuir al desarrollo regional. La Universidad del Valle puede fortalecer su colaboración con actores regionales para impulsar la competitividad y sostenibilidad, brindando oportunidades a los estudiantes para participar en iniciativas de impacto.</a:t>
            </a:r>
          </a:p>
          <a:p>
            <a:pPr marL="285750" indent="-285750" algn="just">
              <a:buFont typeface="Wingdings" panose="05000000000000000000" pitchFamily="2" charset="2"/>
              <a:buChar char="ü"/>
            </a:pPr>
            <a:endParaRPr lang="es-MX" sz="1400" dirty="0"/>
          </a:p>
          <a:p>
            <a:pPr marL="285750" indent="-285750" algn="just">
              <a:buFont typeface="Wingdings" panose="05000000000000000000" pitchFamily="2" charset="2"/>
              <a:buChar char="ü"/>
            </a:pPr>
            <a:r>
              <a:rPr lang="es-MX" sz="1400" dirty="0"/>
              <a:t>La "pertinencia y suficiencia de programas académicos" (50.3%) y la "vinculación de docentes a la planta" (47.8%) también son áreas clave. Esto resalta la necesidad de ajustar los programas a las particularidades regionales y contar con docentes capacitados, priorizando la contratación de personal con experiencia en el contexto local y modalidades de estudio flexibles y digitales</a:t>
            </a:r>
            <a:endParaRPr lang="es-CO" sz="1400" dirty="0"/>
          </a:p>
        </p:txBody>
      </p:sp>
      <p:pic>
        <p:nvPicPr>
          <p:cNvPr id="5" name="Imagen 4">
            <a:extLst>
              <a:ext uri="{FF2B5EF4-FFF2-40B4-BE49-F238E27FC236}">
                <a16:creationId xmlns:a16="http://schemas.microsoft.com/office/drawing/2014/main" id="{45D0FD58-0412-0F69-C488-167428F7A5EC}"/>
              </a:ext>
            </a:extLst>
          </p:cNvPr>
          <p:cNvPicPr>
            <a:picLocks noChangeAspect="1"/>
          </p:cNvPicPr>
          <p:nvPr/>
        </p:nvPicPr>
        <p:blipFill>
          <a:blip r:embed="rId2">
            <a:alphaModFix amt="50000"/>
          </a:blip>
          <a:stretch>
            <a:fillRect/>
          </a:stretch>
        </p:blipFill>
        <p:spPr>
          <a:xfrm>
            <a:off x="6325357" y="50642"/>
            <a:ext cx="1901594" cy="1090095"/>
          </a:xfrm>
          <a:prstGeom prst="rect">
            <a:avLst/>
          </a:prstGeom>
        </p:spPr>
      </p:pic>
    </p:spTree>
    <p:extLst>
      <p:ext uri="{BB962C8B-B14F-4D97-AF65-F5344CB8AC3E}">
        <p14:creationId xmlns:p14="http://schemas.microsoft.com/office/powerpoint/2010/main" val="121398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ema de Office">
  <a:themeElements>
    <a:clrScheme name="Institucional UV">
      <a:dk1>
        <a:srgbClr val="000000"/>
      </a:dk1>
      <a:lt1>
        <a:srgbClr val="FFFFFF"/>
      </a:lt1>
      <a:dk2>
        <a:srgbClr val="0E2841"/>
      </a:dk2>
      <a:lt2>
        <a:srgbClr val="E8E8E8"/>
      </a:lt2>
      <a:accent1>
        <a:srgbClr val="C20E1A"/>
      </a:accent1>
      <a:accent2>
        <a:srgbClr val="9B1D1C"/>
      </a:accent2>
      <a:accent3>
        <a:srgbClr val="41A8BF"/>
      </a:accent3>
      <a:accent4>
        <a:srgbClr val="532888"/>
      </a:accent4>
      <a:accent5>
        <a:srgbClr val="DC911B"/>
      </a:accent5>
      <a:accent6>
        <a:srgbClr val="A2C037"/>
      </a:accent6>
      <a:hlink>
        <a:srgbClr val="3C59A2"/>
      </a:hlink>
      <a:folHlink>
        <a:srgbClr val="AA087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ECBAAEF3-6DE2-9443-A884-2B8C42DC5BB7}" vid="{D8109329-F5CF-154E-8ED9-3099F9DB33B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Plantilla_Plan-Acreditacion UV</Template>
  <TotalTime>1939</TotalTime>
  <Words>2201</Words>
  <Application>Microsoft Macintosh PowerPoint</Application>
  <PresentationFormat>Panorámica</PresentationFormat>
  <Paragraphs>296</Paragraphs>
  <Slides>15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Aptos</vt:lpstr>
      <vt:lpstr>Aptos Display</vt:lpstr>
      <vt:lpstr>Aptos Narrow</vt:lpstr>
      <vt:lpstr>Arial</vt:lpstr>
      <vt:lpstr>inherit</vt:lpstr>
      <vt:lpstr>Letra del sistema regular</vt:lpstr>
      <vt:lpstr>Segoe UI</vt:lpstr>
      <vt:lpstr>Wingdings</vt:lpstr>
      <vt:lpstr>Tema de Office</vt:lpstr>
      <vt:lpstr>ENCUESTA: ¿En qué debería trabajar Univalle?</vt:lpstr>
      <vt:lpstr>Consideraciones técnicas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qué debería trabajar Univalle?</dc:title>
  <dc:creator>Juan Sebastian Diaz Bejarano</dc:creator>
  <cp:lastModifiedBy>William Sanchez</cp:lastModifiedBy>
  <cp:revision>80</cp:revision>
  <dcterms:created xsi:type="dcterms:W3CDTF">2024-09-29T16:08:43Z</dcterms:created>
  <dcterms:modified xsi:type="dcterms:W3CDTF">2024-12-19T17:19:35Z</dcterms:modified>
</cp:coreProperties>
</file>